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6" r:id="rId3"/>
    <p:sldId id="288" r:id="rId4"/>
    <p:sldId id="298" r:id="rId5"/>
    <p:sldId id="299" r:id="rId6"/>
    <p:sldId id="300" r:id="rId7"/>
    <p:sldId id="302" r:id="rId8"/>
    <p:sldId id="304" r:id="rId9"/>
    <p:sldId id="301" r:id="rId10"/>
    <p:sldId id="305" r:id="rId11"/>
    <p:sldId id="306" r:id="rId12"/>
    <p:sldId id="307" r:id="rId13"/>
    <p:sldId id="297" r:id="rId14"/>
    <p:sldId id="29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535" autoAdjust="0"/>
  </p:normalViewPr>
  <p:slideViewPr>
    <p:cSldViewPr snapToGrid="0">
      <p:cViewPr varScale="1">
        <p:scale>
          <a:sx n="64" d="100"/>
          <a:sy n="64" d="100"/>
        </p:scale>
        <p:origin x="978" y="90"/>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11/9/2013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11/9/2013</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Today we will be discussing what it takes to be academically successful.  This will be the first of a series of lesson designed to help you refine your study skills.  Before we begin, I want to thank you all for taking the pre-assessment on </a:t>
            </a:r>
            <a:r>
              <a:rPr lang="en-US" baseline="0" dirty="0" err="1" smtClean="0"/>
              <a:t>Naviance</a:t>
            </a:r>
            <a:r>
              <a:rPr lang="en-US" baseline="0" dirty="0" smtClean="0"/>
              <a:t>.  That information will be used to see if my work with you makes a difference in your knowledge, skills, and behavior.  At the end of this unit on study skills, I will ask you to take a post-assessment and then I will compare the results of both assessments.  The pre and post assessments do not affect your grade, but they are important to our counseling program and will help us make improvements.   Okay, let’s begin.</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a:t>
            </a:fld>
            <a:endParaRPr lang="en-US" dirty="0"/>
          </a:p>
        </p:txBody>
      </p:sp>
    </p:spTree>
    <p:extLst>
      <p:ext uri="{BB962C8B-B14F-4D97-AF65-F5344CB8AC3E}">
        <p14:creationId xmlns:p14="http://schemas.microsoft.com/office/powerpoint/2010/main" val="366333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goals for today are to define academic success</a:t>
            </a:r>
            <a:r>
              <a:rPr lang="en-US" baseline="0" dirty="0" smtClean="0"/>
              <a:t>.  I also want you to think about what success is, what skills you already have to help you meet with success, and I want you to think about skills you might want to develop to become even more successful.  I gave you a handout when you came into class.  You will use the handout to record information from today’s class.  </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dirty="0"/>
          </a:p>
        </p:txBody>
      </p:sp>
    </p:spTree>
    <p:extLst>
      <p:ext uri="{BB962C8B-B14F-4D97-AF65-F5344CB8AC3E}">
        <p14:creationId xmlns:p14="http://schemas.microsoft.com/office/powerpoint/2010/main" val="215758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think</a:t>
            </a:r>
            <a:r>
              <a:rPr lang="en-US" baseline="0" dirty="0" smtClean="0"/>
              <a:t> about yourself now and ten years from now.  In ten years, how will you know if you are successful?  You’ll be about 24.  Take a moment and record your thoughts on your handout under #1.  (give students a few minutes)  Does anyone want to share what they wrote?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dirty="0"/>
          </a:p>
        </p:txBody>
      </p:sp>
    </p:spTree>
    <p:extLst>
      <p:ext uri="{BB962C8B-B14F-4D97-AF65-F5344CB8AC3E}">
        <p14:creationId xmlns:p14="http://schemas.microsoft.com/office/powerpoint/2010/main" val="242420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move on to number 2 on your handout.</a:t>
            </a:r>
            <a:r>
              <a:rPr lang="en-US" baseline="0" dirty="0" smtClean="0"/>
              <a:t>  What is academic success and do you think it differs from success.  Please take a moment and record your thoughts. (give students a minute or two)  Can a few of you share how you defined academic success and whether you think it differs from success.</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dirty="0"/>
          </a:p>
        </p:txBody>
      </p:sp>
    </p:spTree>
    <p:extLst>
      <p:ext uri="{BB962C8B-B14F-4D97-AF65-F5344CB8AC3E}">
        <p14:creationId xmlns:p14="http://schemas.microsoft.com/office/powerpoint/2010/main" val="133270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going to</a:t>
            </a:r>
            <a:r>
              <a:rPr lang="en-US" baseline="0" dirty="0" smtClean="0"/>
              <a:t> look at pictures.  We will look at six pictures.  After looking at each picture, record your thoughts about how the picture communicates a message of success to you.  Think about what you can use from the message in your own quest for success.  VARIATIONS:  </a:t>
            </a:r>
            <a:r>
              <a:rPr lang="en-US" dirty="0" smtClean="0"/>
              <a:t>Counselor—the pictures</a:t>
            </a:r>
            <a:r>
              <a:rPr lang="en-US" baseline="0" dirty="0" smtClean="0"/>
              <a:t> can be shown by PPT or by printing them out.  You can post them around the room in stations or you can print them and have them available at each table.  For “differently-abled” students, you can set the activity up by having students look at the pictures from the PPT, printing them out for groups, or posting them around the room at stations. You could also make stations that students would move through.  </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dirty="0"/>
          </a:p>
        </p:txBody>
      </p:sp>
    </p:spTree>
    <p:extLst>
      <p:ext uri="{BB962C8B-B14F-4D97-AF65-F5344CB8AC3E}">
        <p14:creationId xmlns:p14="http://schemas.microsoft.com/office/powerpoint/2010/main" val="3608689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 the pictures</a:t>
            </a:r>
            <a:r>
              <a:rPr lang="en-US" baseline="0" dirty="0" smtClean="0"/>
              <a:t> that you just looked in mind and what you just wrote down, think about the habits you already posses that help you achieve success.  Write those down under the habits I already have.  Next, keeping  the pictures in mind and what you wrote down about them, write down the habits that you would like to develop or put in place so you can be even more successful than you are now.  (If time, talk with students about what they have recorded and learned from the activity.)</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12</a:t>
            </a:fld>
            <a:endParaRPr lang="en-US" dirty="0"/>
          </a:p>
        </p:txBody>
      </p:sp>
    </p:spTree>
    <p:extLst>
      <p:ext uri="{BB962C8B-B14F-4D97-AF65-F5344CB8AC3E}">
        <p14:creationId xmlns:p14="http://schemas.microsoft.com/office/powerpoint/2010/main" val="351148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very much for your participation.  Next time we meet, we will discuss strategies for taking tests.  </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dirty="0"/>
          </a:p>
        </p:txBody>
      </p:sp>
    </p:spTree>
    <p:extLst>
      <p:ext uri="{BB962C8B-B14F-4D97-AF65-F5344CB8AC3E}">
        <p14:creationId xmlns:p14="http://schemas.microsoft.com/office/powerpoint/2010/main" val="375284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dirty="0"/>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dirty="0"/>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dirty="0"/>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smtClean="0"/>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11/9/2013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11/9/2013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11/9/2013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11/9/2013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11/9/2013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dirty="0"/>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11/9/2013</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11/9/2013</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11/9/2013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11/9/2013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dirty="0"/>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11/9/2013</a:t>
            </a:fld>
            <a:endParaRPr dirty="0"/>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dirty="0"/>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 the Road to Success:</a:t>
            </a:r>
            <a:endParaRPr lang="en-US" dirty="0"/>
          </a:p>
        </p:txBody>
      </p:sp>
      <p:sp>
        <p:nvSpPr>
          <p:cNvPr id="5" name="Subtitle 4"/>
          <p:cNvSpPr>
            <a:spLocks noGrp="1"/>
          </p:cNvSpPr>
          <p:nvPr>
            <p:ph type="subTitle" idx="1"/>
          </p:nvPr>
        </p:nvSpPr>
        <p:spPr/>
        <p:txBody>
          <a:bodyPr>
            <a:normAutofit fontScale="92500"/>
          </a:bodyPr>
          <a:lstStyle/>
          <a:p>
            <a:r>
              <a:rPr lang="en-US" dirty="0" smtClean="0"/>
              <a:t>Learning what it takes to be academically successful</a:t>
            </a:r>
            <a:endParaRPr lang="en-US"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9351" y="78910"/>
            <a:ext cx="9668379" cy="865470"/>
          </a:xfrm>
        </p:spPr>
        <p:txBody>
          <a:bodyPr/>
          <a:lstStyle/>
          <a:p>
            <a:r>
              <a:rPr lang="en-US" dirty="0" smtClean="0">
                <a:latin typeface="KG Turning Tables" panose="02000000000000000000" pitchFamily="2" charset="0"/>
              </a:rPr>
              <a:t>Picture 5</a:t>
            </a:r>
            <a:endParaRPr lang="en-US" dirty="0">
              <a:latin typeface="KG Turning Tables" panose="02000000000000000000" pitchFamily="2"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859" y="1184223"/>
            <a:ext cx="8229600" cy="5276537"/>
          </a:xfrm>
        </p:spPr>
      </p:pic>
    </p:spTree>
    <p:extLst>
      <p:ext uri="{BB962C8B-B14F-4D97-AF65-F5344CB8AC3E}">
        <p14:creationId xmlns:p14="http://schemas.microsoft.com/office/powerpoint/2010/main" val="3767979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8910"/>
            <a:ext cx="9133730" cy="805510"/>
          </a:xfrm>
        </p:spPr>
        <p:txBody>
          <a:bodyPr/>
          <a:lstStyle/>
          <a:p>
            <a:r>
              <a:rPr lang="en-US" dirty="0" smtClean="0">
                <a:latin typeface="KG Turning Tables" panose="02000000000000000000" pitchFamily="2" charset="0"/>
              </a:rPr>
              <a:t>Picture 6</a:t>
            </a:r>
            <a:endParaRPr lang="en-US" dirty="0">
              <a:latin typeface="KG Turning Tables"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884421"/>
            <a:ext cx="9433809" cy="5711252"/>
          </a:xfrm>
        </p:spPr>
      </p:pic>
    </p:spTree>
    <p:extLst>
      <p:ext uri="{BB962C8B-B14F-4D97-AF65-F5344CB8AC3E}">
        <p14:creationId xmlns:p14="http://schemas.microsoft.com/office/powerpoint/2010/main" val="33604709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idx="1"/>
            <p:extLst>
              <p:ext uri="{D42A27DB-BD31-4B8C-83A1-F6EECF244321}">
                <p14:modId xmlns:p14="http://schemas.microsoft.com/office/powerpoint/2010/main" val="2670737615"/>
              </p:ext>
            </p:extLst>
          </p:nvPr>
        </p:nvGraphicFramePr>
        <p:xfrm>
          <a:off x="4479925" y="1447800"/>
          <a:ext cx="6675437" cy="4937760"/>
        </p:xfrm>
        <a:graphic>
          <a:graphicData uri="http://schemas.openxmlformats.org/drawingml/2006/table">
            <a:tbl>
              <a:tblPr firstRow="1" firstCol="1" bandRow="1">
                <a:tableStyleId>{16D9F66E-5EB9-4882-86FB-DCBF35E3C3E4}</a:tableStyleId>
              </a:tblPr>
              <a:tblGrid>
                <a:gridCol w="3309191"/>
                <a:gridCol w="3366246"/>
              </a:tblGrid>
              <a:tr h="486870">
                <a:tc>
                  <a:txBody>
                    <a:bodyPr/>
                    <a:lstStyle/>
                    <a:p>
                      <a:pPr marL="0" marR="0">
                        <a:spcBef>
                          <a:spcPts val="0"/>
                        </a:spcBef>
                        <a:spcAft>
                          <a:spcPts val="0"/>
                        </a:spcAft>
                      </a:pPr>
                      <a:r>
                        <a:rPr lang="en-US" sz="2400" dirty="0">
                          <a:effectLst/>
                        </a:rPr>
                        <a:t>Habits </a:t>
                      </a:r>
                      <a:r>
                        <a:rPr lang="en-US" sz="2400" u="sng" dirty="0">
                          <a:effectLst/>
                        </a:rPr>
                        <a:t>I already have</a:t>
                      </a:r>
                      <a:r>
                        <a:rPr lang="en-US" sz="2400" dirty="0">
                          <a:effectLst/>
                        </a:rPr>
                        <a:t> that help me be successful with my school work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466" marR="68466" marT="0" marB="0"/>
                </a:tc>
                <a:tc>
                  <a:txBody>
                    <a:bodyPr/>
                    <a:lstStyle/>
                    <a:p>
                      <a:pPr marL="0" marR="0">
                        <a:spcBef>
                          <a:spcPts val="0"/>
                        </a:spcBef>
                        <a:spcAft>
                          <a:spcPts val="0"/>
                        </a:spcAft>
                      </a:pPr>
                      <a:r>
                        <a:rPr lang="en-US" sz="2400" dirty="0">
                          <a:effectLst/>
                        </a:rPr>
                        <a:t>Habits </a:t>
                      </a:r>
                      <a:r>
                        <a:rPr lang="en-US" sz="2400" u="sng" dirty="0">
                          <a:effectLst/>
                        </a:rPr>
                        <a:t>I would like to have</a:t>
                      </a:r>
                      <a:r>
                        <a:rPr lang="en-US" sz="2400" dirty="0">
                          <a:effectLst/>
                        </a:rPr>
                        <a:t> to help me be successful with my school work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466" marR="68466" marT="0" marB="0"/>
                </a:tc>
              </a:tr>
              <a:tr h="3468946">
                <a:tc>
                  <a:txBody>
                    <a:bodyPr/>
                    <a:lstStyle/>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66" marR="68466" marT="0" marB="0"/>
                </a:tc>
                <a:tc>
                  <a:txBody>
                    <a:bodyPr/>
                    <a:lstStyle/>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66" marR="68466" marT="0" marB="0"/>
                </a:tc>
              </a:tr>
            </a:tbl>
          </a:graphicData>
        </a:graphic>
      </p:graphicFrame>
      <p:sp>
        <p:nvSpPr>
          <p:cNvPr id="4" name="Text Placeholder 3"/>
          <p:cNvSpPr>
            <a:spLocks noGrp="1"/>
          </p:cNvSpPr>
          <p:nvPr>
            <p:ph type="body" sz="half" idx="2"/>
          </p:nvPr>
        </p:nvSpPr>
        <p:spPr>
          <a:xfrm>
            <a:off x="1097280" y="3474720"/>
            <a:ext cx="3108960" cy="2027178"/>
          </a:xfrm>
        </p:spPr>
        <p:txBody>
          <a:bodyPr>
            <a:noAutofit/>
          </a:bodyPr>
          <a:lstStyle/>
          <a:p>
            <a:r>
              <a:rPr lang="en-US" sz="2400" dirty="0" smtClean="0">
                <a:latin typeface="KG Turning Tables" panose="02000000000000000000" pitchFamily="2" charset="0"/>
              </a:rPr>
              <a:t>What skills do you already have?</a:t>
            </a:r>
          </a:p>
          <a:p>
            <a:r>
              <a:rPr lang="en-US" sz="2400" dirty="0" smtClean="0">
                <a:latin typeface="KG Turning Tables" panose="02000000000000000000" pitchFamily="2" charset="0"/>
              </a:rPr>
              <a:t>What skills do you want to develop?</a:t>
            </a:r>
            <a:endParaRPr lang="en-US" sz="2400" dirty="0">
              <a:latin typeface="KG Turning Tables" panose="02000000000000000000" pitchFamily="2" charset="0"/>
            </a:endParaRPr>
          </a:p>
        </p:txBody>
      </p:sp>
      <p:sp>
        <p:nvSpPr>
          <p:cNvPr id="6" name="Rectangle 1"/>
          <p:cNvSpPr>
            <a:spLocks noChangeArrowheads="1"/>
          </p:cNvSpPr>
          <p:nvPr/>
        </p:nvSpPr>
        <p:spPr bwMode="auto">
          <a:xfrm>
            <a:off x="598235" y="1500725"/>
            <a:ext cx="410705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Pea Angedawn" panose="02000000000000000000" pitchFamily="2" charset="0"/>
                <a:ea typeface="Calibri" panose="020F0502020204030204" pitchFamily="34" charset="0"/>
                <a:cs typeface="Times New Roman" panose="02020603050405020304" pitchFamily="18" charset="0"/>
              </a:rPr>
              <a:t>Haves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Pea Angedawn" panose="02000000000000000000" pitchFamily="2" charset="0"/>
                <a:ea typeface="Calibri" panose="020F0502020204030204" pitchFamily="34" charset="0"/>
                <a:cs typeface="Times New Roman" panose="02020603050405020304" pitchFamily="18" charset="0"/>
              </a:rPr>
              <a:t>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Pea Angedawn" panose="02000000000000000000" pitchFamily="2" charset="0"/>
                <a:ea typeface="Calibri" panose="020F0502020204030204" pitchFamily="34" charset="0"/>
                <a:cs typeface="Times New Roman" panose="02020603050405020304" pitchFamily="18" charset="0"/>
              </a:rPr>
              <a:t>Have-Nots</a:t>
            </a:r>
            <a:endParaRPr kumimoji="0" 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27203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904" y="828877"/>
            <a:ext cx="6058552" cy="3158508"/>
          </a:xfrm>
        </p:spPr>
        <p:txBody>
          <a:bodyPr>
            <a:normAutofit fontScale="90000"/>
          </a:bodyPr>
          <a:lstStyle/>
          <a:p>
            <a:r>
              <a:rPr lang="en-US" dirty="0" smtClean="0"/>
              <a:t>Thank you!</a:t>
            </a:r>
            <a:br>
              <a:rPr lang="en-US" dirty="0" smtClean="0"/>
            </a:br>
            <a:r>
              <a:rPr lang="en-US" dirty="0" smtClean="0"/>
              <a:t/>
            </a:r>
            <a:br>
              <a:rPr lang="en-US" dirty="0" smtClean="0"/>
            </a:br>
            <a:r>
              <a:rPr lang="en-US" dirty="0" smtClean="0">
                <a:solidFill>
                  <a:srgbClr val="00B050"/>
                </a:solidFill>
                <a:latin typeface="KG Turning Tables" panose="02000000000000000000" pitchFamily="2" charset="0"/>
              </a:rPr>
              <a:t>Next time we meet we will discuss strategies for taking tests.</a:t>
            </a:r>
            <a:endParaRPr lang="en-US" dirty="0">
              <a:solidFill>
                <a:srgbClr val="00B050"/>
              </a:solidFill>
              <a:latin typeface="KG Turning Tables" panose="02000000000000000000" pitchFamily="2" charset="0"/>
            </a:endParaRPr>
          </a:p>
        </p:txBody>
      </p:sp>
    </p:spTree>
    <p:extLst>
      <p:ext uri="{BB962C8B-B14F-4D97-AF65-F5344CB8AC3E}">
        <p14:creationId xmlns:p14="http://schemas.microsoft.com/office/powerpoint/2010/main" val="4170149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6000" dirty="0" smtClean="0">
                <a:solidFill>
                  <a:schemeClr val="accent4">
                    <a:lumMod val="75000"/>
                  </a:schemeClr>
                </a:solidFill>
                <a:latin typeface="Janda Manatee Solid" panose="02000506000000020004" pitchFamily="2" charset="0"/>
                <a:cs typeface="Agent Orange" panose="00000400000000000000" pitchFamily="2" charset="0"/>
              </a:rPr>
              <a:t>Our Goals for Today</a:t>
            </a:r>
            <a:endParaRPr lang="en-US" sz="6000" dirty="0">
              <a:solidFill>
                <a:schemeClr val="accent4">
                  <a:lumMod val="75000"/>
                </a:schemeClr>
              </a:solidFill>
              <a:latin typeface="Janda Manatee Solid" panose="02000506000000020004" pitchFamily="2" charset="0"/>
              <a:cs typeface="Agent Orange" panose="00000400000000000000" pitchFamily="2" charset="0"/>
            </a:endParaRPr>
          </a:p>
        </p:txBody>
      </p:sp>
      <p:sp>
        <p:nvSpPr>
          <p:cNvPr id="14" name="Content Placeholder 13"/>
          <p:cNvSpPr>
            <a:spLocks noGrp="1"/>
          </p:cNvSpPr>
          <p:nvPr>
            <p:ph idx="1"/>
          </p:nvPr>
        </p:nvSpPr>
        <p:spPr>
          <a:xfrm>
            <a:off x="1522874" y="1447263"/>
            <a:ext cx="9134856" cy="4152901"/>
          </a:xfrm>
        </p:spPr>
        <p:txBody>
          <a:bodyPr>
            <a:normAutofit/>
          </a:bodyPr>
          <a:lstStyle/>
          <a:p>
            <a:r>
              <a:rPr lang="en-US" sz="3600" dirty="0" smtClean="0">
                <a:latin typeface="KG Turning Tables" panose="02000000000000000000" pitchFamily="2" charset="0"/>
              </a:rPr>
              <a:t>To define “academic success”</a:t>
            </a:r>
          </a:p>
          <a:p>
            <a:r>
              <a:rPr lang="en-US" sz="3600" dirty="0" smtClean="0">
                <a:latin typeface="KG Turning Tables" panose="02000000000000000000" pitchFamily="2" charset="0"/>
              </a:rPr>
              <a:t>Create a list of what you think it takes for you to be academically successful</a:t>
            </a:r>
          </a:p>
          <a:p>
            <a:pPr marL="45720" indent="0">
              <a:buNone/>
            </a:pPr>
            <a:endParaRPr lang="en-US" sz="3600" dirty="0" smtClean="0">
              <a:latin typeface="KG Turning Tables" panose="02000000000000000000" pitchFamily="2" charset="0"/>
            </a:endParaRPr>
          </a:p>
          <a:p>
            <a:pPr marL="45720" indent="0">
              <a:buNone/>
            </a:pPr>
            <a:endParaRPr lang="en-US" sz="3600" dirty="0">
              <a:latin typeface="KG Turning Tables" panose="02000000000000000000" pitchFamily="2" charset="0"/>
            </a:endParaRPr>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72731" y="682582"/>
            <a:ext cx="7237927" cy="4456090"/>
          </a:xfrm>
        </p:spPr>
        <p:txBody>
          <a:bodyPr>
            <a:normAutofit/>
          </a:bodyPr>
          <a:lstStyle/>
          <a:p>
            <a:pPr lvl="0" algn="ctr"/>
            <a:r>
              <a:rPr lang="en-US" sz="4400" dirty="0">
                <a:latin typeface="KG Turning Tables" panose="02000000000000000000" pitchFamily="2" charset="0"/>
              </a:rPr>
              <a:t>When you think about yourself ten years from now, how will you judge whether or not you are successful?</a:t>
            </a:r>
            <a:r>
              <a:rPr lang="en-US" dirty="0"/>
              <a:t/>
            </a:r>
            <a:br>
              <a:rPr lang="en-US" dirty="0"/>
            </a:b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0658" y="682582"/>
            <a:ext cx="2897974" cy="3497180"/>
          </a:xfrm>
          <a:prstGeom prst="rect">
            <a:avLst/>
          </a:prstGeom>
        </p:spPr>
      </p:pic>
    </p:spTree>
    <p:extLst>
      <p:ext uri="{BB962C8B-B14F-4D97-AF65-F5344CB8AC3E}">
        <p14:creationId xmlns:p14="http://schemas.microsoft.com/office/powerpoint/2010/main" val="22939602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495" y="1469540"/>
            <a:ext cx="10507579" cy="2800767"/>
          </a:xfrm>
          <a:prstGeom prst="rect">
            <a:avLst/>
          </a:prstGeom>
        </p:spPr>
        <p:txBody>
          <a:bodyPr wrap="square">
            <a:spAutoFit/>
          </a:bodyPr>
          <a:lstStyle/>
          <a:p>
            <a:pPr marR="0" lvl="0">
              <a:spcBef>
                <a:spcPts val="0"/>
              </a:spcBef>
              <a:spcAft>
                <a:spcPts val="0"/>
              </a:spcAft>
            </a:pPr>
            <a:r>
              <a:rPr lang="en-US" sz="4400" dirty="0">
                <a:latin typeface="KG Turning Tables" panose="02000000000000000000" pitchFamily="2" charset="0"/>
                <a:ea typeface="Calibri" panose="020F0502020204030204" pitchFamily="34" charset="0"/>
                <a:cs typeface="Times New Roman" panose="02020603050405020304" pitchFamily="18" charset="0"/>
              </a:rPr>
              <a:t>Define </a:t>
            </a:r>
            <a:r>
              <a:rPr lang="en-US" sz="4400" dirty="0">
                <a:solidFill>
                  <a:schemeClr val="accent4">
                    <a:lumMod val="75000"/>
                  </a:schemeClr>
                </a:solidFill>
                <a:latin typeface="KG Turning Tables" panose="02000000000000000000" pitchFamily="2" charset="0"/>
                <a:ea typeface="Calibri" panose="020F0502020204030204" pitchFamily="34" charset="0"/>
                <a:cs typeface="Times New Roman" panose="02020603050405020304" pitchFamily="18" charset="0"/>
              </a:rPr>
              <a:t>academic success</a:t>
            </a:r>
            <a:r>
              <a:rPr lang="en-US" sz="4400" dirty="0" smtClean="0">
                <a:latin typeface="KG Turning Tables" panose="02000000000000000000" pitchFamily="2" charset="0"/>
                <a:ea typeface="Calibri" panose="020F0502020204030204" pitchFamily="34" charset="0"/>
                <a:cs typeface="Times New Roman" panose="02020603050405020304" pitchFamily="18" charset="0"/>
              </a:rPr>
              <a:t>.</a:t>
            </a:r>
          </a:p>
          <a:p>
            <a:pPr marR="0" lvl="0">
              <a:spcBef>
                <a:spcPts val="0"/>
              </a:spcBef>
              <a:spcAft>
                <a:spcPts val="0"/>
              </a:spcAft>
            </a:pPr>
            <a:endParaRPr lang="en-US" sz="4400" dirty="0">
              <a:latin typeface="KG Turning Tables" panose="02000000000000000000" pitchFamily="2" charset="0"/>
              <a:ea typeface="Calibri" panose="020F0502020204030204" pitchFamily="34" charset="0"/>
              <a:cs typeface="Times New Roman" panose="02020603050405020304" pitchFamily="18" charset="0"/>
            </a:endParaRPr>
          </a:p>
          <a:p>
            <a:pPr marR="0" lvl="0">
              <a:spcBef>
                <a:spcPts val="0"/>
              </a:spcBef>
              <a:spcAft>
                <a:spcPts val="0"/>
              </a:spcAft>
            </a:pPr>
            <a:r>
              <a:rPr lang="en-US" sz="4400" dirty="0" smtClean="0">
                <a:latin typeface="KG Turning Tables" panose="02000000000000000000" pitchFamily="2" charset="0"/>
                <a:ea typeface="Calibri" panose="020F0502020204030204" pitchFamily="34" charset="0"/>
                <a:cs typeface="Times New Roman" panose="02020603050405020304" pitchFamily="18" charset="0"/>
              </a:rPr>
              <a:t>  </a:t>
            </a:r>
            <a:r>
              <a:rPr lang="en-US" sz="4400" dirty="0">
                <a:latin typeface="KG Turning Tables" panose="02000000000000000000" pitchFamily="2" charset="0"/>
                <a:ea typeface="Calibri" panose="020F0502020204030204" pitchFamily="34" charset="0"/>
                <a:cs typeface="Times New Roman" panose="02020603050405020304" pitchFamily="18" charset="0"/>
              </a:rPr>
              <a:t>Do you think it is different from success?</a:t>
            </a:r>
            <a:endParaRPr lang="en-US" sz="4000" dirty="0">
              <a:effectLst/>
              <a:latin typeface="KG Turning Tables"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5590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B050"/>
                </a:solidFill>
                <a:latin typeface="Janda Manatee Solid" panose="02000506000000020004" pitchFamily="2" charset="0"/>
              </a:rPr>
              <a:t>Looking at pictures</a:t>
            </a:r>
            <a:endParaRPr lang="en-US" sz="4800" dirty="0">
              <a:solidFill>
                <a:srgbClr val="00B050"/>
              </a:solidFill>
              <a:latin typeface="Janda Manatee Solid" panose="02000506000000020004" pitchFamily="2" charset="0"/>
            </a:endParaRPr>
          </a:p>
        </p:txBody>
      </p:sp>
      <p:sp>
        <p:nvSpPr>
          <p:cNvPr id="3" name="Content Placeholder 2"/>
          <p:cNvSpPr>
            <a:spLocks noGrp="1"/>
          </p:cNvSpPr>
          <p:nvPr>
            <p:ph idx="1"/>
          </p:nvPr>
        </p:nvSpPr>
        <p:spPr/>
        <p:txBody>
          <a:bodyPr>
            <a:normAutofit lnSpcReduction="10000"/>
          </a:bodyPr>
          <a:lstStyle/>
          <a:p>
            <a:pPr marL="45720" indent="0">
              <a:buNone/>
            </a:pPr>
            <a:r>
              <a:rPr lang="en-US" sz="3200" dirty="0" smtClean="0"/>
              <a:t>Sometimes looking at pictures helps us think of ideas.</a:t>
            </a:r>
          </a:p>
          <a:p>
            <a:pPr marL="45720" indent="0">
              <a:buNone/>
            </a:pPr>
            <a:r>
              <a:rPr lang="en-US" sz="3200" dirty="0" smtClean="0"/>
              <a:t>You will spend 10  minutes with your group examining some pictures.   For each picture you look at, record your thoughts about the ‘message’ of the picture on your big piece of poster paper.  Make sure to write legibly.  We will share your responses with the class. </a:t>
            </a:r>
            <a:endParaRPr lang="en-US" sz="3200" dirty="0"/>
          </a:p>
        </p:txBody>
      </p:sp>
    </p:spTree>
    <p:extLst>
      <p:ext uri="{BB962C8B-B14F-4D97-AF65-F5344CB8AC3E}">
        <p14:creationId xmlns:p14="http://schemas.microsoft.com/office/powerpoint/2010/main" val="2756354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KG Turning Tables" panose="02000000000000000000" pitchFamily="2" charset="0"/>
              </a:rPr>
              <a:t>Picture 1</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3999" y="1439057"/>
            <a:ext cx="9583711" cy="4916774"/>
          </a:xfrm>
        </p:spPr>
      </p:pic>
    </p:spTree>
    <p:extLst>
      <p:ext uri="{BB962C8B-B14F-4D97-AF65-F5344CB8AC3E}">
        <p14:creationId xmlns:p14="http://schemas.microsoft.com/office/powerpoint/2010/main" val="17659110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KG Turning Tables" panose="02000000000000000000" pitchFamily="2" charset="0"/>
              </a:rPr>
              <a:t>Picture </a:t>
            </a:r>
            <a:r>
              <a:rPr lang="en-US" dirty="0" smtClean="0">
                <a:latin typeface="KG Turning Tables" panose="02000000000000000000" pitchFamily="2" charset="0"/>
              </a:rPr>
              <a:t>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3475" y="1484026"/>
            <a:ext cx="8004748" cy="4841823"/>
          </a:xfrm>
        </p:spPr>
      </p:pic>
    </p:spTree>
    <p:extLst>
      <p:ext uri="{BB962C8B-B14F-4D97-AF65-F5344CB8AC3E}">
        <p14:creationId xmlns:p14="http://schemas.microsoft.com/office/powerpoint/2010/main" val="5920214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8910"/>
            <a:ext cx="9133730" cy="820500"/>
          </a:xfrm>
        </p:spPr>
        <p:txBody>
          <a:bodyPr/>
          <a:lstStyle/>
          <a:p>
            <a:r>
              <a:rPr lang="en-US" dirty="0" smtClean="0">
                <a:latin typeface="KG Turning Tables" panose="02000000000000000000" pitchFamily="2" charset="0"/>
              </a:rPr>
              <a:t>Picture 3</a:t>
            </a:r>
            <a:endParaRPr lang="en-US" dirty="0">
              <a:latin typeface="KG Turning Tables"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858" y="1019331"/>
            <a:ext cx="9413823" cy="5456420"/>
          </a:xfrm>
        </p:spPr>
      </p:pic>
    </p:spTree>
    <p:extLst>
      <p:ext uri="{BB962C8B-B14F-4D97-AF65-F5344CB8AC3E}">
        <p14:creationId xmlns:p14="http://schemas.microsoft.com/office/powerpoint/2010/main" val="414529370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G Turning Tables" panose="02000000000000000000" pitchFamily="2" charset="0"/>
              </a:rPr>
              <a:t>Picture 4</a:t>
            </a:r>
            <a:endParaRPr lang="en-US" dirty="0">
              <a:latin typeface="KG Turning Tables"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361" y="1312334"/>
            <a:ext cx="10463133" cy="5545666"/>
          </a:xfrm>
        </p:spPr>
      </p:pic>
    </p:spTree>
    <p:extLst>
      <p:ext uri="{BB962C8B-B14F-4D97-AF65-F5344CB8AC3E}">
        <p14:creationId xmlns:p14="http://schemas.microsoft.com/office/powerpoint/2010/main" val="2105855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911DA2-637D-4DBC-A7C4-908CEE86E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797</Words>
  <Application>Microsoft Office PowerPoint</Application>
  <PresentationFormat>Widescreen</PresentationFormat>
  <Paragraphs>69</Paragraphs>
  <Slides>13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Agent Orange</vt:lpstr>
      <vt:lpstr>Arial</vt:lpstr>
      <vt:lpstr>Calibri</vt:lpstr>
      <vt:lpstr>Cambria</vt:lpstr>
      <vt:lpstr>Janda Manatee Solid</vt:lpstr>
      <vt:lpstr>KG Turning Tables</vt:lpstr>
      <vt:lpstr>Pea Angedawn</vt:lpstr>
      <vt:lpstr>Times New Roman</vt:lpstr>
      <vt:lpstr>Back to School 16x9</vt:lpstr>
      <vt:lpstr>On the Road to Success:</vt:lpstr>
      <vt:lpstr>Our Goals for Today</vt:lpstr>
      <vt:lpstr>When you think about yourself ten years from now, how will you judge whether or not you are successful? </vt:lpstr>
      <vt:lpstr>PowerPoint Presentation</vt:lpstr>
      <vt:lpstr>Looking at pictures</vt:lpstr>
      <vt:lpstr>Picture 1</vt:lpstr>
      <vt:lpstr>Picture 2</vt:lpstr>
      <vt:lpstr>Picture 3</vt:lpstr>
      <vt:lpstr>Picture 4</vt:lpstr>
      <vt:lpstr>Picture 5</vt:lpstr>
      <vt:lpstr>Picture 6</vt:lpstr>
      <vt:lpstr>PowerPoint Presentation</vt:lpstr>
      <vt:lpstr>Thank you!  Next time we meet we will discuss strategies for taking tests.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2013-09-27T21:51:32Z</dcterms:created>
  <dcterms:modified xsi:type="dcterms:W3CDTF">2013-11-09T20:51:59Z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TC028952699991</vt:lpwstr>
  </property>
</Properties>
</file>