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8" r:id="rId5"/>
    <p:sldId id="259" r:id="rId6"/>
    <p:sldId id="25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A851"/>
    <a:srgbClr val="F6162B"/>
    <a:srgbClr val="60ACA5"/>
    <a:srgbClr val="F737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67" autoAdjust="0"/>
  </p:normalViewPr>
  <p:slideViewPr>
    <p:cSldViewPr>
      <p:cViewPr varScale="1">
        <p:scale>
          <a:sx n="68" d="100"/>
          <a:sy n="68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7B93-C778-4840-8FD9-3ED6BDE19CC3}" type="datetimeFigureOut">
              <a:rPr lang="en-US"/>
              <a:pPr>
                <a:defRPr/>
              </a:pPr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FB588-3385-4913-9FA7-46BB90201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06559-565D-4DFA-84C1-C17B135E3BA5}" type="datetimeFigureOut">
              <a:rPr lang="en-US"/>
              <a:pPr>
                <a:defRPr/>
              </a:pPr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CFF0A-3611-4233-8F81-E1033C0B9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23E11-6B29-4DA6-AA24-0030C4632D04}" type="datetimeFigureOut">
              <a:rPr lang="en-US"/>
              <a:pPr>
                <a:defRPr/>
              </a:pPr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D2B05-5DCF-4CEE-92B1-A8D0C7270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0FBB8-46EC-4E30-A64F-082E4723BC0A}" type="datetimeFigureOut">
              <a:rPr lang="en-US"/>
              <a:pPr>
                <a:defRPr/>
              </a:pPr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F6D58-172E-4CA5-B917-FEC8C9A61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01191-4450-4BC6-BC4B-86A63FF0B45B}" type="datetimeFigureOut">
              <a:rPr lang="en-US"/>
              <a:pPr>
                <a:defRPr/>
              </a:pPr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84371-DC7D-48F5-A30A-217760D00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952E8-DEF8-440A-B40C-023896DA1459}" type="datetimeFigureOut">
              <a:rPr lang="en-US"/>
              <a:pPr>
                <a:defRPr/>
              </a:pPr>
              <a:t>7/1/2015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714B7-3862-45E4-B73C-A20C208D2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7942F-88A5-46E0-8D59-E1B322C15136}" type="datetimeFigureOut">
              <a:rPr lang="en-US"/>
              <a:pPr>
                <a:defRPr/>
              </a:pPr>
              <a:t>7/1/2015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A7D7-A737-481A-B8AC-8C8E9212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C370C-9862-43B6-BD99-939AF3131537}" type="datetimeFigureOut">
              <a:rPr lang="en-US"/>
              <a:pPr>
                <a:defRPr/>
              </a:pPr>
              <a:t>7/1/2015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817F5-EC8C-4BEF-8AFC-74A5A2D57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9F41E-B546-47D4-850B-FD57454EFA59}" type="datetimeFigureOut">
              <a:rPr lang="en-US"/>
              <a:pPr>
                <a:defRPr/>
              </a:pPr>
              <a:t>7/1/2015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E8015-8C6F-484B-9C01-F3F360F47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244F9-B252-4AD1-81DC-4D78640CC07D}" type="datetimeFigureOut">
              <a:rPr lang="en-US"/>
              <a:pPr>
                <a:defRPr/>
              </a:pPr>
              <a:t>7/1/2015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1A8B9-EC1D-4CA2-954B-141645463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2407A-3977-4AA3-9D33-1C79AB7EF1A9}" type="datetimeFigureOut">
              <a:rPr lang="en-US"/>
              <a:pPr>
                <a:defRPr/>
              </a:pPr>
              <a:t>7/1/2015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1BD18-39B5-4079-AB0D-186C2CE33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4A7814-5E31-4093-9879-1870EF966240}" type="datetimeFigureOut">
              <a:rPr lang="en-US"/>
              <a:pPr>
                <a:defRPr/>
              </a:pPr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6E9D77-739A-4A34-BA6A-F6B5043F2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cis.intocareer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asscis.intocareers.org/index.aspx?FileID=Occ&amp;TitleLetter=H" TargetMode="External"/><Relationship Id="rId13" Type="http://schemas.openxmlformats.org/officeDocument/2006/relationships/hyperlink" Target="https://masscis.intocareers.org/index.aspx?FileID=Occ&amp;TitleLetter=M" TargetMode="External"/><Relationship Id="rId18" Type="http://schemas.openxmlformats.org/officeDocument/2006/relationships/hyperlink" Target="https://masscis.intocareers.org/index.aspx?FileID=Occ&amp;TitleLetter=R" TargetMode="External"/><Relationship Id="rId26" Type="http://schemas.openxmlformats.org/officeDocument/2006/relationships/hyperlink" Target="https://masscis.intocareers.org/index.aspx?FileID=Occ&amp;TitleLetter=Z" TargetMode="External"/><Relationship Id="rId3" Type="http://schemas.openxmlformats.org/officeDocument/2006/relationships/hyperlink" Target="https://masscis.intocareers.org/index.aspx?FileID=Occ&amp;TitleLetter=C" TargetMode="External"/><Relationship Id="rId21" Type="http://schemas.openxmlformats.org/officeDocument/2006/relationships/hyperlink" Target="https://masscis.intocareers.org/index.aspx?FileID=Occ&amp;TitleLetter=U" TargetMode="External"/><Relationship Id="rId7" Type="http://schemas.openxmlformats.org/officeDocument/2006/relationships/hyperlink" Target="https://masscis.intocareers.org/index.aspx?FileID=Occ&amp;TitleLetter=G" TargetMode="External"/><Relationship Id="rId12" Type="http://schemas.openxmlformats.org/officeDocument/2006/relationships/hyperlink" Target="https://masscis.intocareers.org/index.aspx?FileID=Occ&amp;TitleLetter=L" TargetMode="External"/><Relationship Id="rId17" Type="http://schemas.openxmlformats.org/officeDocument/2006/relationships/hyperlink" Target="https://masscis.intocareers.org/index.aspx?FileID=Occ&amp;TitleLetter=Q" TargetMode="External"/><Relationship Id="rId25" Type="http://schemas.openxmlformats.org/officeDocument/2006/relationships/hyperlink" Target="https://masscis.intocareers.org/index.aspx?FileID=Occ&amp;TitleLetter=Y" TargetMode="External"/><Relationship Id="rId2" Type="http://schemas.openxmlformats.org/officeDocument/2006/relationships/hyperlink" Target="https://masscis.intocareers.org/index.aspx?FileID=Occ&amp;TitleLetter=B" TargetMode="External"/><Relationship Id="rId16" Type="http://schemas.openxmlformats.org/officeDocument/2006/relationships/hyperlink" Target="https://masscis.intocareers.org/index.aspx?FileID=Occ&amp;TitleLetter=P" TargetMode="External"/><Relationship Id="rId20" Type="http://schemas.openxmlformats.org/officeDocument/2006/relationships/hyperlink" Target="https://masscis.intocareers.org/index.aspx?FileID=Occ&amp;TitleLetter=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sscis.intocareers.org/index.aspx?FileID=Occ&amp;TitleLetter=F" TargetMode="External"/><Relationship Id="rId11" Type="http://schemas.openxmlformats.org/officeDocument/2006/relationships/hyperlink" Target="https://masscis.intocareers.org/index.aspx?FileID=Occ&amp;TitleLetter=K" TargetMode="External"/><Relationship Id="rId24" Type="http://schemas.openxmlformats.org/officeDocument/2006/relationships/hyperlink" Target="https://masscis.intocareers.org/index.aspx?FileID=Occ&amp;TitleLetter=X" TargetMode="External"/><Relationship Id="rId5" Type="http://schemas.openxmlformats.org/officeDocument/2006/relationships/hyperlink" Target="https://masscis.intocareers.org/index.aspx?FileID=Occ&amp;TitleLetter=E" TargetMode="External"/><Relationship Id="rId15" Type="http://schemas.openxmlformats.org/officeDocument/2006/relationships/hyperlink" Target="https://masscis.intocareers.org/index.aspx?FileID=Occ&amp;TitleLetter=O" TargetMode="External"/><Relationship Id="rId23" Type="http://schemas.openxmlformats.org/officeDocument/2006/relationships/hyperlink" Target="https://masscis.intocareers.org/index.aspx?FileID=Occ&amp;TitleLetter=W" TargetMode="External"/><Relationship Id="rId10" Type="http://schemas.openxmlformats.org/officeDocument/2006/relationships/hyperlink" Target="https://masscis.intocareers.org/index.aspx?FileID=Occ&amp;TitleLetter=J" TargetMode="External"/><Relationship Id="rId19" Type="http://schemas.openxmlformats.org/officeDocument/2006/relationships/hyperlink" Target="https://masscis.intocareers.org/index.aspx?FileID=Occ&amp;TitleLetter=S" TargetMode="External"/><Relationship Id="rId4" Type="http://schemas.openxmlformats.org/officeDocument/2006/relationships/hyperlink" Target="https://masscis.intocareers.org/index.aspx?FileID=Occ&amp;TitleLetter=D" TargetMode="External"/><Relationship Id="rId9" Type="http://schemas.openxmlformats.org/officeDocument/2006/relationships/hyperlink" Target="https://masscis.intocareers.org/index.aspx?FileID=Occ&amp;TitleLetter=I" TargetMode="External"/><Relationship Id="rId14" Type="http://schemas.openxmlformats.org/officeDocument/2006/relationships/hyperlink" Target="https://masscis.intocareers.org/index.aspx?FileID=Occ&amp;TitleLetter=N" TargetMode="External"/><Relationship Id="rId22" Type="http://schemas.openxmlformats.org/officeDocument/2006/relationships/hyperlink" Target="https://masscis.intocareers.org/index.aspx?FileID=Occ&amp;TitleLetter=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ChangeArrowheads="1"/>
          </p:cNvSpPr>
          <p:nvPr/>
        </p:nvSpPr>
        <p:spPr bwMode="auto">
          <a:xfrm>
            <a:off x="457200" y="533400"/>
            <a:ext cx="81534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latin typeface="Bodoni MT Black" pitchFamily="18" charset="0"/>
                <a:hlinkClick r:id="rId2"/>
              </a:rPr>
              <a:t>www.masscis.intocareers.org</a:t>
            </a:r>
            <a:endParaRPr lang="en-US" sz="2800">
              <a:latin typeface="Bodoni MT Black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latin typeface="Bodoni MT Black" pitchFamily="18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Bodoni MT Black" pitchFamily="18" charset="0"/>
              </a:rPr>
              <a:t>	</a:t>
            </a:r>
            <a:r>
              <a:rPr lang="en-US" sz="3600" b="1">
                <a:latin typeface="Comic Sans MS" pitchFamily="66" charset="0"/>
              </a:rPr>
              <a:t>Login: 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Comic Sans MS" pitchFamily="66" charset="0"/>
              </a:rPr>
              <a:t>	</a:t>
            </a:r>
            <a:r>
              <a:rPr lang="en-US" sz="3200" b="1">
                <a:latin typeface="Comic Sans MS" pitchFamily="66" charset="0"/>
              </a:rPr>
              <a:t>User name:  crls</a:t>
            </a:r>
          </a:p>
          <a:p>
            <a:pPr>
              <a:spcBef>
                <a:spcPct val="50000"/>
              </a:spcBef>
            </a:pPr>
            <a:r>
              <a:rPr lang="en-US" sz="3200" b="1">
                <a:latin typeface="Comic Sans MS" pitchFamily="66" charset="0"/>
              </a:rPr>
              <a:t>	Password:  cis2009</a:t>
            </a:r>
          </a:p>
          <a:p>
            <a:pPr>
              <a:spcBef>
                <a:spcPct val="50000"/>
              </a:spcBef>
            </a:pPr>
            <a:endParaRPr lang="en-US" sz="3200" b="1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latin typeface="Comic Sans MS" pitchFamily="66" charset="0"/>
              </a:rPr>
              <a:t>	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219200" y="1828800"/>
            <a:ext cx="60198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533400"/>
            <a:ext cx="8610600" cy="6096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Comic Sans MS" pitchFamily="66" charset="0"/>
              </a:rPr>
              <a:t>Plan	Assessments    </a:t>
            </a:r>
            <a:r>
              <a:rPr lang="en-US" sz="2400" b="1" smtClean="0">
                <a:solidFill>
                  <a:schemeClr val="bg1"/>
                </a:solidFill>
                <a:latin typeface="Comic Sans MS" pitchFamily="66" charset="0"/>
              </a:rPr>
              <a:t>Occupations</a:t>
            </a:r>
            <a:r>
              <a:rPr lang="en-US" sz="1600" b="1" smtClean="0">
                <a:solidFill>
                  <a:schemeClr val="bg1"/>
                </a:solidFill>
                <a:latin typeface="Comic Sans MS" pitchFamily="66" charset="0"/>
              </a:rPr>
              <a:t>    Education   Employment   My Portfolio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752600"/>
            <a:ext cx="8305800" cy="3962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latin typeface="Comic Sans MS" pitchFamily="66" charset="0"/>
              </a:rPr>
              <a:t>What are my interests?</a:t>
            </a:r>
          </a:p>
          <a:p>
            <a:pPr>
              <a:buFont typeface="Arial" charset="0"/>
              <a:buNone/>
            </a:pPr>
            <a:endParaRPr lang="en-US" b="1" dirty="0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en-US" b="1" dirty="0" smtClean="0">
                <a:latin typeface="Comic Sans MS" pitchFamily="66" charset="0"/>
              </a:rPr>
              <a:t>	Interest  Profiler</a:t>
            </a:r>
          </a:p>
          <a:p>
            <a:pPr>
              <a:buFont typeface="Arial" charset="0"/>
              <a:buNone/>
            </a:pPr>
            <a:endParaRPr lang="en-US" sz="1800" b="1" dirty="0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en-US" sz="1800" b="1" dirty="0">
                <a:latin typeface="Comic Sans MS" pitchFamily="66" charset="0"/>
              </a:rPr>
              <a:t>	</a:t>
            </a:r>
            <a:r>
              <a:rPr lang="en-US" sz="1800" b="1" dirty="0" smtClean="0">
                <a:latin typeface="Comic Sans MS" pitchFamily="66" charset="0"/>
              </a:rPr>
              <a:t>			Rate the activities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447800" y="228600"/>
            <a:ext cx="623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1200" b="1"/>
              <a:t>(click)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 rot="2470258">
            <a:off x="2209800" y="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39" name="Rectangle 2"/>
          <p:cNvSpPr>
            <a:spLocks/>
          </p:cNvSpPr>
          <p:nvPr/>
        </p:nvSpPr>
        <p:spPr bwMode="auto">
          <a:xfrm>
            <a:off x="228600" y="533400"/>
            <a:ext cx="86106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b="1">
                <a:solidFill>
                  <a:schemeClr val="bg1"/>
                </a:solidFill>
                <a:latin typeface="Comic Sans MS" pitchFamily="66" charset="0"/>
              </a:rPr>
              <a:t>Plan	Assessments    </a:t>
            </a: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Occupations</a:t>
            </a:r>
            <a:r>
              <a:rPr lang="en-US" sz="1600" b="1">
                <a:solidFill>
                  <a:schemeClr val="bg1"/>
                </a:solidFill>
                <a:latin typeface="Comic Sans MS" pitchFamily="66" charset="0"/>
              </a:rPr>
              <a:t>    Education   Employment   My Portfolio</a:t>
            </a:r>
          </a:p>
        </p:txBody>
      </p:sp>
      <p:sp>
        <p:nvSpPr>
          <p:cNvPr id="18440" name="Rectangle 2"/>
          <p:cNvSpPr>
            <a:spLocks/>
          </p:cNvSpPr>
          <p:nvPr/>
        </p:nvSpPr>
        <p:spPr bwMode="auto">
          <a:xfrm>
            <a:off x="228600" y="533400"/>
            <a:ext cx="87630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b="1">
                <a:solidFill>
                  <a:schemeClr val="bg1"/>
                </a:solidFill>
                <a:latin typeface="Comic Sans MS" pitchFamily="66" charset="0"/>
              </a:rPr>
              <a:t>Plan	</a:t>
            </a: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Assessments</a:t>
            </a:r>
            <a:r>
              <a:rPr lang="en-US" sz="1600" b="1">
                <a:solidFill>
                  <a:schemeClr val="bg1"/>
                </a:solidFill>
                <a:latin typeface="Comic Sans MS" pitchFamily="66" charset="0"/>
              </a:rPr>
              <a:t>    Occupations    Education   Employment   My Portfolio</a:t>
            </a:r>
          </a:p>
        </p:txBody>
      </p:sp>
      <p:sp>
        <p:nvSpPr>
          <p:cNvPr id="18442" name="Rectangle 5"/>
          <p:cNvSpPr>
            <a:spLocks noChangeArrowheads="1"/>
          </p:cNvSpPr>
          <p:nvPr/>
        </p:nvSpPr>
        <p:spPr bwMode="auto">
          <a:xfrm>
            <a:off x="5784056" y="3824661"/>
            <a:ext cx="623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1200" b="1"/>
              <a:t>(click)</a:t>
            </a: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2324100" y="3847073"/>
            <a:ext cx="519113" cy="304800"/>
          </a:xfrm>
          <a:prstGeom prst="rightArrow">
            <a:avLst>
              <a:gd name="adj1" fmla="val 50000"/>
              <a:gd name="adj2" fmla="val 425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1752600" y="5410200"/>
            <a:ext cx="1143000" cy="457200"/>
          </a:xfrm>
          <a:prstGeom prst="rect">
            <a:avLst/>
          </a:prstGeom>
          <a:solidFill>
            <a:srgbClr val="60ACA5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3886200" y="5410200"/>
            <a:ext cx="1143000" cy="457200"/>
          </a:xfrm>
          <a:prstGeom prst="rect">
            <a:avLst/>
          </a:prstGeom>
          <a:solidFill>
            <a:srgbClr val="60ACA5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6096000" y="5410200"/>
            <a:ext cx="1143000" cy="457200"/>
          </a:xfrm>
          <a:prstGeom prst="rect">
            <a:avLst/>
          </a:prstGeom>
          <a:solidFill>
            <a:srgbClr val="60ACA5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Dislike</a:t>
            </a:r>
          </a:p>
        </p:txBody>
      </p:sp>
      <p:sp>
        <p:nvSpPr>
          <p:cNvPr id="18456" name="AutoShape 24"/>
          <p:cNvSpPr>
            <a:spLocks noChangeArrowheads="1"/>
          </p:cNvSpPr>
          <p:nvPr/>
        </p:nvSpPr>
        <p:spPr bwMode="auto">
          <a:xfrm>
            <a:off x="1981200" y="1143000"/>
            <a:ext cx="228600" cy="6858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1905000" y="5410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Like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3962400" y="5410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Unsure</a:t>
            </a:r>
          </a:p>
        </p:txBody>
      </p:sp>
      <p:pic>
        <p:nvPicPr>
          <p:cNvPr id="18459" name="Picture 27" descr="MC90044132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181600"/>
            <a:ext cx="762000" cy="762000"/>
          </a:xfrm>
          <a:prstGeom prst="rect">
            <a:avLst/>
          </a:prstGeom>
          <a:noFill/>
        </p:spPr>
      </p:pic>
      <p:pic>
        <p:nvPicPr>
          <p:cNvPr id="18460" name="Picture 28" descr="MC90044132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181600"/>
            <a:ext cx="762000" cy="762000"/>
          </a:xfrm>
          <a:prstGeom prst="rect">
            <a:avLst/>
          </a:prstGeom>
          <a:noFill/>
        </p:spPr>
      </p:pic>
      <p:pic>
        <p:nvPicPr>
          <p:cNvPr id="18462" name="Picture 30" descr="MC900441902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419600"/>
            <a:ext cx="811213" cy="958850"/>
          </a:xfrm>
          <a:prstGeom prst="rect">
            <a:avLst/>
          </a:prstGeom>
          <a:noFill/>
        </p:spPr>
      </p:pic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1752600" y="6248400"/>
            <a:ext cx="678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Comic Sans MS" pitchFamily="66" charset="0"/>
              </a:rPr>
              <a:t>Click on the answer that is right for you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24150" y="0"/>
            <a:ext cx="37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Interest Profiler</a:t>
            </a:r>
            <a:endParaRPr lang="en-US" sz="3200" b="1" dirty="0"/>
          </a:p>
        </p:txBody>
      </p:sp>
      <p:sp>
        <p:nvSpPr>
          <p:cNvPr id="21" name="AutoShape 24"/>
          <p:cNvSpPr>
            <a:spLocks noChangeArrowheads="1"/>
          </p:cNvSpPr>
          <p:nvPr/>
        </p:nvSpPr>
        <p:spPr bwMode="auto">
          <a:xfrm>
            <a:off x="1948190" y="2286000"/>
            <a:ext cx="228600" cy="6858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sz="4000" b="1" smtClean="0"/>
              <a:t>THE RESULTS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8458200" cy="2971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4000" smtClean="0"/>
              <a:t>Social		 			29</a:t>
            </a:r>
          </a:p>
          <a:p>
            <a:pPr>
              <a:buFont typeface="Arial" charset="0"/>
              <a:buNone/>
            </a:pPr>
            <a:r>
              <a:rPr lang="en-US" sz="4000" smtClean="0"/>
              <a:t>Artistic					19</a:t>
            </a:r>
          </a:p>
          <a:p>
            <a:pPr>
              <a:buFont typeface="Arial" charset="0"/>
              <a:buNone/>
            </a:pPr>
            <a:r>
              <a:rPr lang="en-US" sz="4000" smtClean="0"/>
              <a:t>Investigative				9</a:t>
            </a:r>
          </a:p>
          <a:p>
            <a:pPr>
              <a:buFont typeface="Arial" charset="0"/>
              <a:buNone/>
            </a:pPr>
            <a:r>
              <a:rPr lang="en-US" sz="4000" smtClean="0"/>
              <a:t>Conventional				4</a:t>
            </a:r>
          </a:p>
          <a:p>
            <a:pPr>
              <a:buFont typeface="Arial" charset="0"/>
              <a:buNone/>
            </a:pPr>
            <a:r>
              <a:rPr lang="en-US" sz="4000" smtClean="0"/>
              <a:t>Realistic					0</a:t>
            </a:r>
          </a:p>
          <a:p>
            <a:pPr>
              <a:buFont typeface="Arial" charset="0"/>
              <a:buNone/>
            </a:pPr>
            <a:r>
              <a:rPr lang="en-US" sz="4400" smtClean="0"/>
              <a:t>			</a:t>
            </a:r>
          </a:p>
          <a:p>
            <a:pPr algn="ctr">
              <a:buFont typeface="Arial" charset="0"/>
              <a:buNone/>
            </a:pPr>
            <a:r>
              <a:rPr lang="en-US" sz="3600" smtClean="0"/>
              <a:t>My type is Social-Artistic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6705600" y="1143000"/>
            <a:ext cx="381000" cy="533400"/>
          </a:xfrm>
          <a:prstGeom prst="star5">
            <a:avLst/>
          </a:prstGeom>
          <a:solidFill>
            <a:srgbClr val="F6162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705600" y="1828800"/>
            <a:ext cx="381000" cy="533400"/>
          </a:xfrm>
          <a:prstGeom prst="star5">
            <a:avLst/>
          </a:prstGeom>
          <a:solidFill>
            <a:srgbClr val="2AA85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6096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Comic Sans MS" pitchFamily="66" charset="0"/>
              </a:rPr>
              <a:t>Plan	Assessments    </a:t>
            </a:r>
            <a:r>
              <a:rPr lang="en-US" sz="2400" b="1" smtClean="0">
                <a:solidFill>
                  <a:schemeClr val="bg1"/>
                </a:solidFill>
                <a:latin typeface="Comic Sans MS" pitchFamily="66" charset="0"/>
              </a:rPr>
              <a:t>Occupations</a:t>
            </a:r>
            <a:r>
              <a:rPr lang="en-US" sz="1600" b="1" smtClean="0">
                <a:solidFill>
                  <a:schemeClr val="bg1"/>
                </a:solidFill>
                <a:latin typeface="Comic Sans MS" pitchFamily="66" charset="0"/>
              </a:rPr>
              <a:t>    Education   Employment   My Portfolio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b="1" dirty="0" smtClean="0"/>
              <a:t>What can I learn about occupations?</a:t>
            </a:r>
          </a:p>
          <a:p>
            <a:pPr eaLnBrk="1" hangingPunct="1">
              <a:buFont typeface="Arial" charset="0"/>
              <a:buNone/>
            </a:pPr>
            <a:r>
              <a:rPr lang="en-US" sz="2000" dirty="0" smtClean="0"/>
              <a:t>Choosing occupations</a:t>
            </a:r>
          </a:p>
          <a:p>
            <a:pPr eaLnBrk="1" hangingPunct="1">
              <a:buFont typeface="Arial" charset="0"/>
              <a:buNone/>
            </a:pPr>
            <a:r>
              <a:rPr lang="en-US" sz="2000" dirty="0" smtClean="0"/>
              <a:t>Career Clusters</a:t>
            </a:r>
          </a:p>
          <a:p>
            <a:pPr eaLnBrk="1" hangingPunct="1">
              <a:buFont typeface="Arial" charset="0"/>
              <a:buNone/>
            </a:pPr>
            <a:r>
              <a:rPr lang="en-US" sz="2800" b="1" dirty="0" smtClean="0"/>
              <a:t>Occupations</a:t>
            </a:r>
            <a:r>
              <a:rPr lang="en-US" b="1" dirty="0" smtClean="0"/>
              <a:t>  </a:t>
            </a:r>
            <a:r>
              <a:rPr lang="en-US" sz="1400" b="1" dirty="0" smtClean="0"/>
              <a:t>(click)</a:t>
            </a:r>
          </a:p>
          <a:p>
            <a:pPr eaLnBrk="1" hangingPunct="1">
              <a:buFont typeface="Arial" charset="0"/>
              <a:buNone/>
            </a:pPr>
            <a:endParaRPr lang="en-US" sz="1400" b="1" dirty="0" smtClean="0"/>
          </a:p>
          <a:p>
            <a:pPr eaLnBrk="1" fontAlgn="t" hangingPunct="1">
              <a:buFont typeface="Arial" charset="0"/>
              <a:buNone/>
            </a:pPr>
            <a:r>
              <a:rPr lang="en-US" sz="2400" b="1" dirty="0" smtClean="0"/>
              <a:t>A </a:t>
            </a:r>
            <a:r>
              <a:rPr lang="en-US" sz="2400" b="1" dirty="0" smtClean="0">
                <a:hlinkClick r:id="rId2"/>
              </a:rPr>
              <a:t>B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3"/>
              </a:rPr>
              <a:t>C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4"/>
              </a:rPr>
              <a:t>D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5"/>
              </a:rPr>
              <a:t>E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6"/>
              </a:rPr>
              <a:t>F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7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8"/>
              </a:rPr>
              <a:t>H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9"/>
              </a:rPr>
              <a:t>I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10"/>
              </a:rPr>
              <a:t>J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11"/>
              </a:rPr>
              <a:t>K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12"/>
              </a:rPr>
              <a:t>L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13"/>
              </a:rPr>
              <a:t>M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14"/>
              </a:rPr>
              <a:t>N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15"/>
              </a:rPr>
              <a:t>O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16"/>
              </a:rPr>
              <a:t>P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17"/>
              </a:rPr>
              <a:t>Q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18"/>
              </a:rPr>
              <a:t>R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19"/>
              </a:rPr>
              <a:t>S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20"/>
              </a:rPr>
              <a:t>T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21"/>
              </a:rPr>
              <a:t>U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22"/>
              </a:rPr>
              <a:t>V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23"/>
              </a:rPr>
              <a:t>W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24"/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25"/>
              </a:rPr>
              <a:t>Y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26"/>
              </a:rPr>
              <a:t>Z</a:t>
            </a:r>
            <a:r>
              <a:rPr lang="en-US" sz="2400" b="1" dirty="0" smtClean="0"/>
              <a:t> </a:t>
            </a:r>
          </a:p>
          <a:p>
            <a:pPr eaLnBrk="1" fontAlgn="t" hangingPunct="1">
              <a:buFont typeface="Arial" charset="0"/>
              <a:buNone/>
            </a:pPr>
            <a:endParaRPr lang="en-US" sz="2400" b="1" dirty="0" smtClean="0"/>
          </a:p>
          <a:p>
            <a:pPr eaLnBrk="1" fontAlgn="t" hangingPunct="1">
              <a:buFont typeface="Arial" charset="0"/>
              <a:buNone/>
            </a:pPr>
            <a:r>
              <a:rPr lang="en-US" sz="2400" b="1" dirty="0" smtClean="0"/>
              <a:t>Click on the first letter that your occupation begins with…</a:t>
            </a:r>
          </a:p>
          <a:p>
            <a:pPr eaLnBrk="1" fontAlgn="t" hangingPunct="1">
              <a:buFont typeface="Arial" charset="0"/>
              <a:buNone/>
            </a:pPr>
            <a:endParaRPr lang="en-US" sz="2400" b="1" dirty="0" smtClean="0"/>
          </a:p>
          <a:p>
            <a:pPr eaLnBrk="1" hangingPunct="1">
              <a:buFont typeface="Arial" charset="0"/>
              <a:buNone/>
            </a:pPr>
            <a:endParaRPr lang="en-US" sz="2400" b="1" dirty="0" smtClean="0"/>
          </a:p>
        </p:txBody>
      </p:sp>
      <p:sp>
        <p:nvSpPr>
          <p:cNvPr id="14339" name="AutoShape 4"/>
          <p:cNvSpPr>
            <a:spLocks noChangeArrowheads="1"/>
          </p:cNvSpPr>
          <p:nvPr/>
        </p:nvSpPr>
        <p:spPr bwMode="auto">
          <a:xfrm>
            <a:off x="3505200" y="1219200"/>
            <a:ext cx="228600" cy="609600"/>
          </a:xfrm>
          <a:prstGeom prst="down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3962400" y="228600"/>
            <a:ext cx="623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1200" b="1"/>
              <a:t>(click)</a:t>
            </a:r>
          </a:p>
        </p:txBody>
      </p:sp>
      <p:sp>
        <p:nvSpPr>
          <p:cNvPr id="14341" name="AutoShape 6"/>
          <p:cNvSpPr>
            <a:spLocks noChangeArrowheads="1"/>
          </p:cNvSpPr>
          <p:nvPr/>
        </p:nvSpPr>
        <p:spPr bwMode="auto">
          <a:xfrm rot="2470258">
            <a:off x="3733799" y="9303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43" name="Rectangle 2"/>
          <p:cNvSpPr>
            <a:spLocks/>
          </p:cNvSpPr>
          <p:nvPr/>
        </p:nvSpPr>
        <p:spPr bwMode="auto">
          <a:xfrm>
            <a:off x="228600" y="533400"/>
            <a:ext cx="86106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b="1">
                <a:solidFill>
                  <a:schemeClr val="bg1"/>
                </a:solidFill>
                <a:latin typeface="Comic Sans MS" pitchFamily="66" charset="0"/>
              </a:rPr>
              <a:t>Plan	Assessments    </a:t>
            </a: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Occupations</a:t>
            </a:r>
            <a:r>
              <a:rPr lang="en-US" sz="1600" b="1">
                <a:solidFill>
                  <a:schemeClr val="bg1"/>
                </a:solidFill>
                <a:latin typeface="Comic Sans MS" pitchFamily="66" charset="0"/>
              </a:rPr>
              <a:t>    Education   Employment   My Portfolio</a:t>
            </a:r>
          </a:p>
        </p:txBody>
      </p:sp>
      <p:sp>
        <p:nvSpPr>
          <p:cNvPr id="14344" name="Rectangle 2"/>
          <p:cNvSpPr>
            <a:spLocks/>
          </p:cNvSpPr>
          <p:nvPr/>
        </p:nvSpPr>
        <p:spPr bwMode="auto">
          <a:xfrm>
            <a:off x="228600" y="533400"/>
            <a:ext cx="86106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b="1">
                <a:solidFill>
                  <a:schemeClr val="bg1"/>
                </a:solidFill>
                <a:latin typeface="Comic Sans MS" pitchFamily="66" charset="0"/>
              </a:rPr>
              <a:t>Plan	Assessments    </a:t>
            </a: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Occupations</a:t>
            </a:r>
            <a:r>
              <a:rPr lang="en-US" sz="1600" b="1">
                <a:solidFill>
                  <a:schemeClr val="bg1"/>
                </a:solidFill>
                <a:latin typeface="Comic Sans MS" pitchFamily="66" charset="0"/>
              </a:rPr>
              <a:t>    Education   Employment   My Portfolio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rot="2470258">
            <a:off x="2585710" y="2828703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5715000" cy="58213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dirty="0" smtClean="0"/>
              <a:t>    Overview  (</a:t>
            </a:r>
            <a:r>
              <a:rPr lang="en-US" sz="2400" b="1" dirty="0" smtClean="0"/>
              <a:t>left column of tools</a:t>
            </a:r>
            <a:r>
              <a:rPr lang="en-US" b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T</a:t>
            </a:r>
            <a:r>
              <a:rPr lang="en-US" sz="2800" b="1" dirty="0" smtClean="0"/>
              <a:t>ask List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Common Work Activities</a:t>
            </a:r>
            <a:br>
              <a:rPr lang="en-US" sz="2000" dirty="0" smtClean="0"/>
            </a:br>
            <a:r>
              <a:rPr lang="en-US" sz="2000" dirty="0" smtClean="0"/>
              <a:t> Working Conditions</a:t>
            </a:r>
            <a:br>
              <a:rPr lang="en-US" sz="2000" dirty="0" smtClean="0"/>
            </a:br>
            <a:r>
              <a:rPr lang="en-US" sz="2000" dirty="0" smtClean="0"/>
              <a:t> Physical Demands</a:t>
            </a:r>
            <a:br>
              <a:rPr lang="en-US" sz="2000" dirty="0" smtClean="0"/>
            </a:br>
            <a:r>
              <a:rPr lang="en-US" sz="2000" dirty="0" smtClean="0"/>
              <a:t> Skills and Abilities</a:t>
            </a:r>
            <a:br>
              <a:rPr lang="en-US" sz="2000" dirty="0" smtClean="0"/>
            </a:br>
            <a:r>
              <a:rPr lang="en-US" sz="2000" dirty="0" smtClean="0"/>
              <a:t> Knowledge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800" b="1" dirty="0" smtClean="0"/>
              <a:t>Helpful High School Courses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800" b="1" dirty="0" smtClean="0"/>
              <a:t>Preparation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 Hiring Practices</a:t>
            </a:r>
            <a:br>
              <a:rPr lang="en-US" sz="2000" dirty="0" smtClean="0"/>
            </a:br>
            <a:r>
              <a:rPr lang="en-US" sz="2800" dirty="0" smtClean="0"/>
              <a:t>  </a:t>
            </a:r>
            <a:r>
              <a:rPr lang="en-US" sz="2800" b="1" dirty="0" smtClean="0"/>
              <a:t>Wages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 Employment and Outlook</a:t>
            </a:r>
            <a:br>
              <a:rPr lang="en-US" sz="2000" dirty="0" smtClean="0"/>
            </a:br>
            <a:r>
              <a:rPr lang="en-US" sz="2000" dirty="0" smtClean="0"/>
              <a:t> Interests</a:t>
            </a:r>
            <a:br>
              <a:rPr lang="en-US" sz="2000" dirty="0" smtClean="0"/>
            </a:br>
            <a:r>
              <a:rPr lang="en-US" sz="2000" dirty="0" smtClean="0"/>
              <a:t> Advancement Opportunities</a:t>
            </a:r>
            <a:br>
              <a:rPr lang="en-US" sz="2000" dirty="0" smtClean="0"/>
            </a:br>
            <a:r>
              <a:rPr lang="en-US" sz="2000" dirty="0" smtClean="0"/>
              <a:t> References</a:t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15362" name="AutoShape 5"/>
          <p:cNvSpPr>
            <a:spLocks noChangeArrowheads="1"/>
          </p:cNvSpPr>
          <p:nvPr/>
        </p:nvSpPr>
        <p:spPr bwMode="auto">
          <a:xfrm>
            <a:off x="2057400" y="9144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2590800" y="914400"/>
            <a:ext cx="548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What the duties of the job are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5195047" y="2828365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H.S. courses you can take now</a:t>
            </a:r>
          </a:p>
        </p:txBody>
      </p:sp>
      <p:sp>
        <p:nvSpPr>
          <p:cNvPr id="15365" name="AutoShape 8"/>
          <p:cNvSpPr>
            <a:spLocks noChangeArrowheads="1"/>
          </p:cNvSpPr>
          <p:nvPr/>
        </p:nvSpPr>
        <p:spPr bwMode="auto">
          <a:xfrm>
            <a:off x="4923864" y="2828365"/>
            <a:ext cx="318247" cy="21758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3124200" y="3260725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How much education will you need</a:t>
            </a:r>
          </a:p>
        </p:txBody>
      </p:sp>
      <p:sp>
        <p:nvSpPr>
          <p:cNvPr id="15367" name="Text Box 14"/>
          <p:cNvSpPr txBox="1">
            <a:spLocks noChangeArrowheads="1"/>
          </p:cNvSpPr>
          <p:nvPr/>
        </p:nvSpPr>
        <p:spPr bwMode="auto">
          <a:xfrm>
            <a:off x="3009900" y="4008437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Salary for the occupation</a:t>
            </a:r>
          </a:p>
        </p:txBody>
      </p:sp>
      <p:sp>
        <p:nvSpPr>
          <p:cNvPr id="15368" name="AutoShape 16"/>
          <p:cNvSpPr>
            <a:spLocks noChangeArrowheads="1"/>
          </p:cNvSpPr>
          <p:nvPr/>
        </p:nvSpPr>
        <p:spPr bwMode="auto">
          <a:xfrm>
            <a:off x="2667000" y="32766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AutoShape 17"/>
          <p:cNvSpPr>
            <a:spLocks noChangeArrowheads="1"/>
          </p:cNvSpPr>
          <p:nvPr/>
        </p:nvSpPr>
        <p:spPr bwMode="auto">
          <a:xfrm>
            <a:off x="2019300" y="4054475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latin typeface="Bodoni MT Black" pitchFamily="18" charset="0"/>
              </a:rPr>
              <a:t>Information to find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4876800"/>
          </a:xfrm>
        </p:spPr>
        <p:txBody>
          <a:bodyPr/>
          <a:lstStyle/>
          <a:p>
            <a:pPr marL="609600" indent="-609600" eaLnBrk="1" hangingPunct="1">
              <a:buFont typeface="Calibri" pitchFamily="34" charset="0"/>
              <a:buAutoNum type="arabicPeriod"/>
            </a:pPr>
            <a:r>
              <a:rPr lang="en-US" dirty="0" smtClean="0">
                <a:latin typeface="Comic Sans MS" pitchFamily="66" charset="0"/>
              </a:rPr>
              <a:t>Name of the job____.   Your career type.  _________</a:t>
            </a:r>
          </a:p>
          <a:p>
            <a:pPr marL="609600" indent="-609600" eaLnBrk="1" hangingPunct="1">
              <a:buFont typeface="Calibri" pitchFamily="34" charset="0"/>
              <a:buAutoNum type="arabicPeriod"/>
            </a:pPr>
            <a:r>
              <a:rPr lang="en-US" dirty="0" smtClean="0">
                <a:latin typeface="Comic Sans MS" pitchFamily="66" charset="0"/>
              </a:rPr>
              <a:t>Three duties of the job </a:t>
            </a:r>
            <a:r>
              <a:rPr lang="en-US" i="1" dirty="0" smtClean="0">
                <a:latin typeface="Comic Sans MS" pitchFamily="66" charset="0"/>
              </a:rPr>
              <a:t>---</a:t>
            </a:r>
            <a:r>
              <a:rPr lang="en-US" i="1" dirty="0" smtClean="0">
                <a:solidFill>
                  <a:srgbClr val="F73717"/>
                </a:solidFill>
                <a:latin typeface="Comic Sans MS" pitchFamily="66" charset="0"/>
              </a:rPr>
              <a:t>Look under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Task List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 marL="609600" indent="-609600" eaLnBrk="1" hangingPunct="1">
              <a:buFont typeface="Calibri" pitchFamily="34" charset="0"/>
              <a:buAutoNum type="arabicPeriod"/>
            </a:pPr>
            <a:r>
              <a:rPr lang="en-US" dirty="0" smtClean="0">
                <a:latin typeface="Comic Sans MS" pitchFamily="66" charset="0"/>
              </a:rPr>
              <a:t>What would I have to learn?  How many years of education are required?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Look under </a:t>
            </a: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Preparation.</a:t>
            </a:r>
          </a:p>
          <a:p>
            <a:pPr marL="609600" indent="-609600" eaLnBrk="1" hangingPunct="1">
              <a:buFont typeface="Calibri" pitchFamily="34" charset="0"/>
              <a:buNone/>
            </a:pPr>
            <a:r>
              <a:rPr lang="en-US" dirty="0" smtClean="0">
                <a:latin typeface="Comic Sans MS" pitchFamily="66" charset="0"/>
              </a:rPr>
              <a:t>4.  What H.S. classes can I take now to get ready? </a:t>
            </a:r>
            <a:r>
              <a:rPr lang="en-US" i="1" dirty="0" smtClean="0">
                <a:solidFill>
                  <a:srgbClr val="F73717"/>
                </a:solidFill>
                <a:latin typeface="Comic Sans MS" pitchFamily="66" charset="0"/>
              </a:rPr>
              <a:t>Look under </a:t>
            </a:r>
            <a:r>
              <a:rPr lang="en-US" b="1" u="sng" dirty="0" smtClean="0">
                <a:solidFill>
                  <a:srgbClr val="F73717"/>
                </a:solidFill>
                <a:latin typeface="Comic Sans MS" pitchFamily="66" charset="0"/>
              </a:rPr>
              <a:t>H.S. classes to take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186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Plan Assessments    Occupations    Education   Employment   My Portfolio</vt:lpstr>
      <vt:lpstr>THE RESULTS</vt:lpstr>
      <vt:lpstr>Plan Assessments    Occupations    Education   Employment   My Portfolio</vt:lpstr>
      <vt:lpstr>Slide 5</vt:lpstr>
      <vt:lpstr>Information to find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cgarman</dc:creator>
  <cp:lastModifiedBy>O'Donnell</cp:lastModifiedBy>
  <cp:revision>10</cp:revision>
  <cp:lastPrinted>2013-09-03T11:21:24Z</cp:lastPrinted>
  <dcterms:created xsi:type="dcterms:W3CDTF">2013-05-10T14:08:11Z</dcterms:created>
  <dcterms:modified xsi:type="dcterms:W3CDTF">2015-07-01T18:11:39Z</dcterms:modified>
</cp:coreProperties>
</file>