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5" r:id="rId5"/>
    <p:sldId id="272" r:id="rId6"/>
    <p:sldId id="269" r:id="rId7"/>
    <p:sldId id="271" r:id="rId8"/>
    <p:sldId id="260" r:id="rId9"/>
    <p:sldId id="264" r:id="rId10"/>
    <p:sldId id="281" r:id="rId11"/>
    <p:sldId id="275" r:id="rId12"/>
    <p:sldId id="277" r:id="rId13"/>
    <p:sldId id="273" r:id="rId14"/>
    <p:sldId id="262" r:id="rId15"/>
    <p:sldId id="263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B99CD2-7310-4442-95BF-0BCFACAFAF19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24C649-69E6-4005-B8D7-53021799AE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TFHS Class of 2018 </a:t>
            </a:r>
            <a:br>
              <a:rPr lang="en-US" sz="3600" dirty="0" smtClean="0"/>
            </a:br>
            <a:r>
              <a:rPr lang="en-US" sz="3600" dirty="0" smtClean="0"/>
              <a:t>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Grade </a:t>
            </a:r>
            <a:r>
              <a:rPr lang="en-US" sz="2800" dirty="0" smtClean="0"/>
              <a:t>Seminar</a:t>
            </a:r>
            <a:br>
              <a:rPr lang="en-US" sz="2800" dirty="0" smtClean="0"/>
            </a:br>
            <a:r>
              <a:rPr lang="en-US" sz="2800" dirty="0" smtClean="0"/>
              <a:t>October </a:t>
            </a:r>
            <a:r>
              <a:rPr lang="en-US" sz="2800" dirty="0"/>
              <a:t>2014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 algn="ctr">
              <a:buNone/>
            </a:pPr>
            <a:r>
              <a:rPr lang="en-US" dirty="0" smtClean="0"/>
              <a:t>Guidance </a:t>
            </a:r>
            <a:r>
              <a:rPr lang="en-US" dirty="0" smtClean="0"/>
              <a:t>Counseling Department</a:t>
            </a:r>
          </a:p>
          <a:p>
            <a:pPr marL="118872" indent="0" algn="ctr">
              <a:buNone/>
            </a:pPr>
            <a:r>
              <a:rPr lang="en-US" dirty="0" smtClean="0"/>
              <a:t>Beth Fortin – Last names A-L</a:t>
            </a:r>
          </a:p>
          <a:p>
            <a:pPr marL="118872" indent="0" algn="ctr">
              <a:buNone/>
            </a:pPr>
            <a:r>
              <a:rPr lang="en-US" dirty="0" smtClean="0"/>
              <a:t>Maria Paoletti – Last names M-Z</a:t>
            </a:r>
          </a:p>
          <a:p>
            <a:pPr marL="118872" indent="0" algn="ctr">
              <a:buNone/>
            </a:pPr>
            <a:r>
              <a:rPr lang="en-US" dirty="0" smtClean="0"/>
              <a:t>Karen Hidalgo – Graduation Coach</a:t>
            </a:r>
          </a:p>
          <a:p>
            <a:pPr marL="118872" indent="0" algn="ctr">
              <a:buNone/>
            </a:pPr>
            <a:r>
              <a:rPr lang="en-US" dirty="0" smtClean="0"/>
              <a:t>Sharon Girard – Administrative Assistant</a:t>
            </a:r>
          </a:p>
          <a:p>
            <a:pPr marL="285750" indent="-285750" algn="ctr">
              <a:buClr>
                <a:schemeClr val="accent1"/>
              </a:buClr>
              <a:buFont typeface="Wingdings" pitchFamily="2" charset="2"/>
              <a:buChar char="v"/>
              <a:defRPr/>
            </a:pPr>
            <a:endParaRPr lang="en-US" sz="2400" dirty="0" smtClean="0"/>
          </a:p>
          <a:p>
            <a:pPr marL="0" indent="0" algn="ctr">
              <a:buClr>
                <a:schemeClr val="accent1"/>
              </a:buClr>
              <a:buNone/>
              <a:defRPr/>
            </a:pPr>
            <a:r>
              <a:rPr lang="en-US" sz="2600" b="1" dirty="0" smtClean="0"/>
              <a:t>Your </a:t>
            </a:r>
            <a:r>
              <a:rPr lang="en-US" sz="2600" b="1" dirty="0"/>
              <a:t>counselor is available to support you </a:t>
            </a:r>
            <a:endParaRPr lang="en-US" sz="2600" b="1" dirty="0" smtClean="0"/>
          </a:p>
          <a:p>
            <a:pPr marL="0" indent="0" algn="ctr">
              <a:buClr>
                <a:schemeClr val="accent1"/>
              </a:buClr>
              <a:buNone/>
              <a:defRPr/>
            </a:pPr>
            <a:r>
              <a:rPr lang="en-US" sz="2600" b="1" dirty="0" smtClean="0"/>
              <a:t>in </a:t>
            </a:r>
            <a:r>
              <a:rPr lang="en-US" sz="2600" b="1" dirty="0"/>
              <a:t>the following areas:</a:t>
            </a:r>
          </a:p>
          <a:p>
            <a:pPr lvl="1" algn="ctr"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7030A0"/>
                </a:solidFill>
              </a:rPr>
              <a:t>Academic Planning and Course </a:t>
            </a:r>
            <a:r>
              <a:rPr lang="en-US" sz="2600" b="1" dirty="0" smtClean="0">
                <a:solidFill>
                  <a:srgbClr val="7030A0"/>
                </a:solidFill>
              </a:rPr>
              <a:t>Selection</a:t>
            </a:r>
            <a:endParaRPr lang="en-US" sz="2600" b="1" dirty="0">
              <a:solidFill>
                <a:srgbClr val="7030A0"/>
              </a:solidFill>
            </a:endParaRPr>
          </a:p>
          <a:p>
            <a:pPr lvl="1" algn="ctr"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7030A0"/>
                </a:solidFill>
              </a:rPr>
              <a:t>College and Career Planning/Preparation</a:t>
            </a:r>
          </a:p>
          <a:p>
            <a:pPr lvl="1" algn="ctr"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7030A0"/>
                </a:solidFill>
              </a:rPr>
              <a:t>Social/Emotional Support and Intervention</a:t>
            </a:r>
          </a:p>
          <a:p>
            <a:pPr marL="118872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" y="1676400"/>
            <a:ext cx="8686800" cy="60262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3397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tabLst>
                <a:tab pos="457200" algn="l"/>
              </a:tabLst>
              <a:defRPr/>
            </a:pPr>
            <a:endParaRPr lang="en-US" dirty="0">
              <a:solidFill>
                <a:srgbClr val="FFFF00"/>
              </a:solidFill>
              <a:latin typeface="+mn-lt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r>
              <a:rPr lang="en-US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Interests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Calibri" pitchFamily="34" charset="0"/>
                <a:cs typeface="Arial" pitchFamily="34" charset="0"/>
              </a:rPr>
              <a:t>- </a:t>
            </a:r>
            <a:r>
              <a:rPr lang="en-US" sz="3200" i="1" dirty="0">
                <a:latin typeface="Calibri" pitchFamily="34" charset="0"/>
                <a:cs typeface="Arial" pitchFamily="34" charset="0"/>
              </a:rPr>
              <a:t>what do you enjoy doing</a:t>
            </a:r>
            <a:r>
              <a:rPr lang="en-US" sz="3200" dirty="0">
                <a:latin typeface="Calibri" pitchFamily="34" charset="0"/>
                <a:cs typeface="Arial" pitchFamily="34" charset="0"/>
              </a:rPr>
              <a:t>?</a:t>
            </a: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3200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r>
              <a:rPr lang="en-US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Ability</a:t>
            </a:r>
            <a:r>
              <a:rPr lang="en-US" sz="32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Calibri" pitchFamily="34" charset="0"/>
                <a:cs typeface="Arial" pitchFamily="34" charset="0"/>
              </a:rPr>
              <a:t>– your unique capabilities and talents</a:t>
            </a: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3200" i="1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r>
              <a:rPr lang="en-US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Achievement</a:t>
            </a:r>
            <a:r>
              <a:rPr lang="en-US" sz="3200" dirty="0">
                <a:latin typeface="Calibri" pitchFamily="34" charset="0"/>
                <a:cs typeface="Arial" pitchFamily="34" charset="0"/>
              </a:rPr>
              <a:t> - g</a:t>
            </a:r>
            <a:r>
              <a:rPr lang="en-US" sz="3200" i="1" dirty="0">
                <a:latin typeface="Calibri" pitchFamily="34" charset="0"/>
                <a:cs typeface="Arial" pitchFamily="34" charset="0"/>
              </a:rPr>
              <a:t>rades and scores you have </a:t>
            </a:r>
            <a:r>
              <a:rPr lang="en-US" sz="3200" i="1" dirty="0" smtClean="0">
                <a:latin typeface="Calibri" pitchFamily="34" charset="0"/>
                <a:cs typeface="Arial" pitchFamily="34" charset="0"/>
              </a:rPr>
              <a:t> earned</a:t>
            </a:r>
            <a:endParaRPr lang="en-US" sz="3200" i="1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3200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r>
              <a:rPr lang="en-US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Motivation</a:t>
            </a:r>
            <a:r>
              <a:rPr lang="en-US" sz="3200" dirty="0">
                <a:latin typeface="Calibri" pitchFamily="34" charset="0"/>
                <a:cs typeface="Arial" pitchFamily="34" charset="0"/>
              </a:rPr>
              <a:t> - </a:t>
            </a:r>
            <a:r>
              <a:rPr lang="en-US" sz="3200" i="1" dirty="0">
                <a:latin typeface="Calibri" pitchFamily="34" charset="0"/>
                <a:cs typeface="Arial" pitchFamily="34" charset="0"/>
              </a:rPr>
              <a:t>workload you are able and willing to take</a:t>
            </a:r>
          </a:p>
          <a:p>
            <a:pPr marL="4572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tabLst>
                <a:tab pos="288925" algn="l"/>
              </a:tabLst>
              <a:defRPr/>
            </a:pPr>
            <a:endParaRPr lang="en-US" sz="3200" i="1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r>
              <a:rPr lang="en-US" sz="3200" i="1" dirty="0">
                <a:latin typeface="Calibri" pitchFamily="34" charset="0"/>
                <a:cs typeface="Arial" pitchFamily="34" charset="0"/>
              </a:rPr>
              <a:t>Focus and build on your strengths</a:t>
            </a: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3200" i="1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3200" i="1" dirty="0">
              <a:latin typeface="Calibri" pitchFamily="34" charset="0"/>
              <a:cs typeface="Arial" pitchFamily="34" charset="0"/>
            </a:endParaRPr>
          </a:p>
          <a:p>
            <a:pPr marL="457200" indent="288925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288925" algn="l"/>
              </a:tabLst>
              <a:defRPr/>
            </a:pP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457200" indent="339725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endParaRPr lang="en-US" sz="2400" dirty="0">
              <a:solidFill>
                <a:srgbClr val="08B47F"/>
              </a:solidFill>
              <a:latin typeface="Calibri" pitchFamily="34" charset="0"/>
            </a:endParaRPr>
          </a:p>
        </p:txBody>
      </p:sp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bg1"/>
                </a:solidFill>
              </a:rPr>
              <a:t>Things to consider when </a:t>
            </a:r>
            <a:r>
              <a:rPr lang="en-US" sz="3000" dirty="0" smtClean="0">
                <a:solidFill>
                  <a:schemeClr val="bg1"/>
                </a:solidFill>
              </a:rPr>
              <a:t>planning your future </a:t>
            </a:r>
            <a:r>
              <a:rPr lang="en-US" sz="3000" dirty="0" smtClean="0">
                <a:solidFill>
                  <a:schemeClr val="bg1"/>
                </a:solidFill>
              </a:rPr>
              <a:t>…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Creating A “4- Year Plan”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Gill Sans MT" pitchFamily="34" charset="0"/>
              </a:rPr>
              <a:t>Is a sequence of courses taken during high school and needed for graduation.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Gill Sans MT" pitchFamily="34" charset="0"/>
              </a:rPr>
              <a:t>Will help you to stay on track for graduation.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latin typeface="Gill Sans MT" pitchFamily="34" charset="0"/>
              </a:rPr>
              <a:t>The plan will help you reach your high school and post high school goals. </a:t>
            </a:r>
            <a:endParaRPr lang="en-US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Arial" charset="0"/>
              </a:rPr>
              <a:t>There is no universal plan.</a:t>
            </a:r>
            <a:r>
              <a:rPr lang="en-US" dirty="0">
                <a:latin typeface="Calibri" pitchFamily="34" charset="0"/>
                <a:cs typeface="Arial" charset="0"/>
              </a:rPr>
              <a:t>  It should be unique to you and your goals.</a:t>
            </a:r>
            <a:endParaRPr lang="en-US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dirty="0" smtClean="0">
                <a:latin typeface="Gill Sans MT" pitchFamily="34" charset="0"/>
                <a:cs typeface="Arial" charset="0"/>
              </a:rPr>
              <a:t>              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>
                <a:latin typeface="Gill Sans MT" pitchFamily="34" charset="0"/>
                <a:cs typeface="Arial" charset="0"/>
              </a:rPr>
              <a:t>Let’s take a look  at one…</a:t>
            </a:r>
          </a:p>
        </p:txBody>
      </p:sp>
      <p:pic>
        <p:nvPicPr>
          <p:cNvPr id="4" name="Picture 3" descr="owl_binocul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5181600"/>
            <a:ext cx="1524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573980"/>
          <a:ext cx="9144001" cy="6284020"/>
        </p:xfrm>
        <a:graphic>
          <a:graphicData uri="http://schemas.openxmlformats.org/drawingml/2006/table">
            <a:tbl>
              <a:tblPr/>
              <a:tblGrid>
                <a:gridCol w="1079584"/>
                <a:gridCol w="1079584"/>
                <a:gridCol w="1079584"/>
                <a:gridCol w="1034941"/>
                <a:gridCol w="1095820"/>
                <a:gridCol w="3774488"/>
              </a:tblGrid>
              <a:tr h="1502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600" b="1" baseline="30000" dirty="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600" b="1" baseline="30000" dirty="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600" b="1" baseline="3000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600" b="1" baseline="3000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600" b="1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14" marR="487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900" b="1" baseline="3000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900" b="1" baseline="30000" dirty="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900" b="1" baseline="30000" dirty="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900" b="1" baseline="30000" dirty="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 grade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English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English 9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Language Arts Lab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Honors English 9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English 10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Honors English  10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American Lit.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900" b="1" baseline="30000"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 Century Lit.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AP Lang. &amp; Comp.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n-US" sz="900" b="1" baseline="30000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900" b="1" dirty="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 Century Lit.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American Lit.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AP Lit. and Comp.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AP Lang. &amp; Comp.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*4 years needed*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5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Math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Algebra I 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Algebra I Honors</a:t>
                      </a: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Algebra IA &amp; IB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Geometry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Honors Geometry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Algebra II Honors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Algebra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Honors Algebra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Precalculus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AP Calculus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*4 years needed*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Other courses: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Math in Life       </a:t>
                      </a:r>
                      <a:r>
                        <a:rPr lang="en-US" sz="900" b="1" dirty="0" err="1">
                          <a:latin typeface="Calibri"/>
                          <a:ea typeface="Calibri"/>
                          <a:cs typeface="Times New Roman"/>
                        </a:rPr>
                        <a:t>Precalculus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AP Calculus        Accounting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Statistics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Science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Science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Science Honors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Biology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Calibri"/>
                          <a:ea typeface="Calibri"/>
                          <a:cs typeface="Times New Roman"/>
                        </a:rPr>
                        <a:t>Honors Biology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latin typeface="Calibri"/>
                          <a:ea typeface="Calibri"/>
                          <a:cs typeface="Times New Roman"/>
                        </a:rPr>
                        <a:t>Chemistry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Greenhouse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*3 years needed *                 Body Systems 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Greenhouse                           Science in Society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Physics	                             Earth Science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Chemistry 1                           Honors Chemistry 1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Honors Chemistry 2             AP Biology 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latin typeface="Calibri"/>
                          <a:ea typeface="Calibri"/>
                          <a:cs typeface="Times New Roman"/>
                        </a:rPr>
                        <a:t>Environmental Sci.               Human Phys and Anat.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History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Modern World Hist.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alibri"/>
                          <a:ea typeface="Calibri"/>
                          <a:cs typeface="Times New Roman"/>
                        </a:rPr>
                        <a:t>Honors World Hist.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alibri"/>
                          <a:ea typeface="Calibri"/>
                          <a:cs typeface="Times New Roman"/>
                        </a:rPr>
                        <a:t>US History 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Honors US History 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alibri"/>
                          <a:ea typeface="Calibri"/>
                          <a:cs typeface="Times New Roman"/>
                        </a:rPr>
                        <a:t>US History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Honors US History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alibri"/>
                          <a:ea typeface="Calibri"/>
                          <a:cs typeface="Times New Roman"/>
                        </a:rPr>
                        <a:t>AP US History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latin typeface="Calibri"/>
                          <a:ea typeface="Calibri"/>
                          <a:cs typeface="Times New Roman"/>
                        </a:rPr>
                        <a:t>AP US History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*3 required courses needed*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*One course needed*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PE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*4 years needed*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Art and Technology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Foundations of Art, Microsoft Office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Basic Video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Graphic  Arts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Ceramics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*One art course and one technology course required*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Foreign Language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Spanish 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Spanish 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Spanish III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alibri"/>
                          <a:ea typeface="Calibri"/>
                          <a:cs typeface="Times New Roman"/>
                        </a:rPr>
                        <a:t>2-3 courses recommended for students interested in most 4 year colleges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Other/ Electives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Ceramics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Band A &amp; B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Theatre Arts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Child Development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GAP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GAP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GAP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GAP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Calibri"/>
                          <a:ea typeface="Calibri"/>
                          <a:cs typeface="Times New Roman"/>
                        </a:rPr>
                        <a:t>GAP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latin typeface="Calibri"/>
                          <a:ea typeface="Calibri"/>
                          <a:cs typeface="Times New Roman"/>
                        </a:rPr>
                        <a:t>All students are automatically assigned every year</a:t>
                      </a:r>
                      <a:endParaRPr lang="en-US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Total credits (140 required)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61689" y="13156"/>
            <a:ext cx="742062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Turners Falls High School Four Year Plan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Name:___</a:t>
            </a:r>
            <a:r>
              <a:rPr kumimoji="0" lang="en-US" sz="11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Student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	Date: ____</a:t>
            </a:r>
            <a:r>
              <a:rPr kumimoji="0" lang="en-US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Dec. 13, 2012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Gill Sans MT" pitchFamily="34" charset="0"/>
              </a:rPr>
              <a:t>Classes taken in 9</a:t>
            </a:r>
            <a:r>
              <a:rPr lang="en-US" baseline="30000" dirty="0" smtClean="0">
                <a:latin typeface="Gill Sans MT" pitchFamily="34" charset="0"/>
              </a:rPr>
              <a:t>th</a:t>
            </a:r>
            <a:r>
              <a:rPr lang="en-US" dirty="0" smtClean="0">
                <a:latin typeface="Gill Sans MT" pitchFamily="34" charset="0"/>
              </a:rPr>
              <a:t> grade count toward graduation and college entrance.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Failing  multiple classes may cause you to fall behind for graduating with your class- different from middle school.</a:t>
            </a:r>
          </a:p>
          <a:p>
            <a:pPr marL="118872" indent="0"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Please talk to your counselor if you have </a:t>
            </a:r>
          </a:p>
          <a:p>
            <a:pPr marL="118872" indent="0">
              <a:buNone/>
            </a:pPr>
            <a:r>
              <a:rPr lang="en-US" dirty="0" smtClean="0">
                <a:latin typeface="Gill Sans MT" pitchFamily="34" charset="0"/>
              </a:rPr>
              <a:t>    questions or concerns about graduation</a:t>
            </a:r>
          </a:p>
          <a:p>
            <a:pPr marL="118872" indent="0">
              <a:buNone/>
            </a:pPr>
            <a:r>
              <a:rPr lang="en-US" dirty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   requirements.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If you get an </a:t>
            </a:r>
            <a:r>
              <a:rPr lang="en-US" b="1" dirty="0" smtClean="0">
                <a:latin typeface="Gill Sans MT" pitchFamily="34" charset="0"/>
              </a:rPr>
              <a:t>“F”</a:t>
            </a:r>
            <a:r>
              <a:rPr lang="en-US" dirty="0" smtClean="0">
                <a:latin typeface="Gill Sans MT" pitchFamily="34" charset="0"/>
              </a:rPr>
              <a:t> in a class that is 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	required for graduation, 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   you </a:t>
            </a:r>
            <a:r>
              <a:rPr lang="en-US" b="1" dirty="0" smtClean="0">
                <a:latin typeface="Gill Sans MT" pitchFamily="34" charset="0"/>
              </a:rPr>
              <a:t>must make it up.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95800"/>
            <a:ext cx="2446338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Help when you need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Gill Sans MT" pitchFamily="34" charset="0"/>
              </a:rPr>
              <a:t>Guidance and Adjustment Counselors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Peer Tutoring – </a:t>
            </a:r>
            <a:r>
              <a:rPr lang="en-US" i="1" dirty="0" smtClean="0">
                <a:latin typeface="Gill Sans MT" pitchFamily="34" charset="0"/>
              </a:rPr>
              <a:t>ask your School Guidance Counselor</a:t>
            </a:r>
            <a:endParaRPr lang="en-US" i="1" dirty="0">
              <a:latin typeface="Gill Sans MT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Meet with teachers for extra help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Study during GAP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Stay after for extra help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Let your parents know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Gill Sans MT" pitchFamily="34" charset="0"/>
              </a:rPr>
              <a:t>Edline – for students &amp; parents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be Successful…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81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dirty="0" smtClean="0">
                <a:latin typeface="Gill Sans MT" pitchFamily="34" charset="0"/>
              </a:rPr>
              <a:t>Attendance  is extremely important to your success in high school.</a:t>
            </a:r>
          </a:p>
          <a:p>
            <a:pPr marL="457200" indent="-457200">
              <a:buNone/>
              <a:defRPr/>
            </a:pPr>
            <a:endParaRPr lang="en-US" sz="2200" dirty="0" smtClean="0"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dirty="0" smtClean="0">
                <a:latin typeface="Gill Sans MT" pitchFamily="34" charset="0"/>
              </a:rPr>
              <a:t>Take your classes seriously and keep your grades up!                                            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n-US" sz="2200" dirty="0" smtClean="0"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dirty="0" smtClean="0">
                <a:latin typeface="Gill Sans MT" pitchFamily="34" charset="0"/>
              </a:rPr>
              <a:t>Challenge yourself with Honors &amp; AP Classes.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n-US" sz="2200" dirty="0"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dirty="0" smtClean="0">
                <a:latin typeface="Gill Sans MT" pitchFamily="34" charset="0"/>
              </a:rPr>
              <a:t>Go to class prepared.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n-US" sz="2200" dirty="0" smtClean="0">
              <a:latin typeface="Gill Sans MT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200" dirty="0" smtClean="0">
                <a:latin typeface="Gill Sans MT" pitchFamily="34" charset="0"/>
              </a:rPr>
              <a:t>Develop </a:t>
            </a:r>
            <a:r>
              <a:rPr lang="en-US" sz="2200" dirty="0">
                <a:latin typeface="Gill Sans MT" pitchFamily="34" charset="0"/>
              </a:rPr>
              <a:t>good study habits/study </a:t>
            </a:r>
            <a:r>
              <a:rPr lang="en-US" sz="2200" dirty="0" smtClean="0">
                <a:latin typeface="Gill Sans MT" pitchFamily="34" charset="0"/>
              </a:rPr>
              <a:t>daily.</a:t>
            </a:r>
          </a:p>
          <a:p>
            <a:pPr marL="0" indent="0">
              <a:buNone/>
              <a:defRPr/>
            </a:pPr>
            <a:endParaRPr lang="en-US" sz="2200" dirty="0">
              <a:latin typeface="Gill Sans M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Gill Sans MT" pitchFamily="34" charset="0"/>
              </a:rPr>
              <a:t>Ask questions/get help.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2200" dirty="0" smtClean="0">
              <a:latin typeface="Gill Sans MT" pitchFamily="34" charset="0"/>
            </a:endParaRPr>
          </a:p>
          <a:p>
            <a:pPr marL="118872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Gill Sans MT" pitchFamily="34" charset="0"/>
              </a:rPr>
              <a:t>  Questions/concerns…make an appointment with your counselor. </a:t>
            </a:r>
          </a:p>
          <a:p>
            <a:pPr marL="118872" indent="0">
              <a:lnSpc>
                <a:spcPct val="90000"/>
              </a:lnSpc>
              <a:buFont typeface="Wingdings" pitchFamily="2" charset="2"/>
              <a:buChar char="ü"/>
            </a:pPr>
            <a:endParaRPr lang="en-US" sz="2200" dirty="0" smtClean="0">
              <a:latin typeface="Gill Sans MT" pitchFamily="34" charset="0"/>
            </a:endParaRPr>
          </a:p>
          <a:p>
            <a:pPr marL="118872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200" dirty="0" smtClean="0">
                <a:latin typeface="Gill Sans MT" pitchFamily="34" charset="0"/>
              </a:rPr>
              <a:t>  Participate in clubs, sports, organizations &amp; community service.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2000" dirty="0">
              <a:latin typeface="Gill Sans MT" pitchFamily="34" charset="0"/>
            </a:endParaRPr>
          </a:p>
          <a:p>
            <a:endParaRPr lang="en-US" sz="2000" dirty="0" smtClean="0">
              <a:latin typeface="Gill Sans MT" pitchFamily="34" charset="0"/>
            </a:endParaRPr>
          </a:p>
          <a:p>
            <a:endParaRPr lang="en-US" sz="2000" dirty="0">
              <a:latin typeface="Gill Sans MT" pitchFamily="34" charset="0"/>
            </a:endParaRPr>
          </a:p>
        </p:txBody>
      </p:sp>
      <p:pic>
        <p:nvPicPr>
          <p:cNvPr id="10242" name="Picture 2" descr="http://www.dbcgroup.ie/wp-content/uploads/2011/10/school20books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581400"/>
            <a:ext cx="2819400" cy="1791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7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533400" y="2133600"/>
            <a:ext cx="8229600" cy="16764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Questions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n-US" sz="5400" b="1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TFHS Graduation requirements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25607"/>
              </p:ext>
            </p:extLst>
          </p:nvPr>
        </p:nvGraphicFramePr>
        <p:xfrm>
          <a:off x="304800" y="1524000"/>
          <a:ext cx="6096000" cy="514540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962400"/>
                <a:gridCol w="2133600"/>
              </a:tblGrid>
              <a:tr h="6000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Mathematics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units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English  (AP classes count as 1 unit)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 units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Science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 units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History/Social Science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3 units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Art 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 unit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Technology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 unit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Physical Education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 units</a:t>
                      </a:r>
                      <a:endParaRPr lang="en-US" sz="2800" b="1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Health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 unit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1752599"/>
            <a:ext cx="1981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Pass all required courses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Proficiency on the MCAS in Biology,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ELA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and Math</a:t>
            </a:r>
          </a:p>
          <a:p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Minimum 155 Credits</a:t>
            </a:r>
          </a:p>
          <a:p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TFHS Promotion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8872" indent="0" algn="ctr">
              <a:buNone/>
            </a:pPr>
            <a:endParaRPr lang="en-US" sz="4000" b="1" i="1" u="sng" dirty="0" smtClean="0"/>
          </a:p>
          <a:p>
            <a:pPr marL="118872" indent="0" algn="ctr">
              <a:buNone/>
            </a:pPr>
            <a:endParaRPr lang="en-US" sz="4500" b="1" u="sng" dirty="0" smtClean="0">
              <a:latin typeface="Gill Sans MT" pitchFamily="34" charset="0"/>
            </a:endParaRPr>
          </a:p>
          <a:p>
            <a:pPr marL="118872" indent="0" algn="ctr">
              <a:buNone/>
            </a:pPr>
            <a:r>
              <a:rPr lang="en-US" sz="4500" b="1" u="sng" dirty="0" smtClean="0">
                <a:latin typeface="Gill Sans MT" pitchFamily="34" charset="0"/>
              </a:rPr>
              <a:t>At a minimum, students must have earned:</a:t>
            </a:r>
          </a:p>
          <a:p>
            <a:pPr marL="118872" indent="0" algn="ctr">
              <a:buNone/>
            </a:pPr>
            <a:endParaRPr lang="en-US" sz="4200" b="1" u="sng" dirty="0" smtClean="0">
              <a:latin typeface="Gill Sans MT" pitchFamily="34" charset="0"/>
            </a:endParaRPr>
          </a:p>
          <a:p>
            <a:r>
              <a:rPr lang="en-US" sz="4200" b="1" dirty="0" smtClean="0">
                <a:latin typeface="Gill Sans MT" pitchFamily="34" charset="0"/>
              </a:rPr>
              <a:t>35 credits </a:t>
            </a:r>
            <a:r>
              <a:rPr lang="en-US" sz="4200" dirty="0" smtClean="0">
                <a:latin typeface="Gill Sans MT" pitchFamily="34" charset="0"/>
              </a:rPr>
              <a:t>be promoted to 10</a:t>
            </a:r>
            <a:r>
              <a:rPr lang="en-US" sz="4200" baseline="30000" dirty="0" smtClean="0">
                <a:latin typeface="Gill Sans MT" pitchFamily="34" charset="0"/>
              </a:rPr>
              <a:t>th</a:t>
            </a:r>
            <a:r>
              <a:rPr lang="en-US" sz="4200" dirty="0" smtClean="0">
                <a:latin typeface="Gill Sans MT" pitchFamily="34" charset="0"/>
              </a:rPr>
              <a:t> grade</a:t>
            </a:r>
          </a:p>
          <a:p>
            <a:pPr marL="118872" indent="0">
              <a:buNone/>
            </a:pPr>
            <a:endParaRPr lang="en-US" sz="4200" dirty="0" smtClean="0">
              <a:latin typeface="Gill Sans MT" pitchFamily="34" charset="0"/>
            </a:endParaRPr>
          </a:p>
          <a:p>
            <a:r>
              <a:rPr lang="en-US" sz="4200" b="1" dirty="0">
                <a:latin typeface="Gill Sans MT" pitchFamily="34" charset="0"/>
              </a:rPr>
              <a:t>7</a:t>
            </a:r>
            <a:r>
              <a:rPr lang="en-US" sz="4200" b="1" dirty="0" smtClean="0">
                <a:latin typeface="Gill Sans MT" pitchFamily="34" charset="0"/>
              </a:rPr>
              <a:t>5 credits </a:t>
            </a:r>
            <a:r>
              <a:rPr lang="en-US" sz="4200" dirty="0" smtClean="0">
                <a:latin typeface="Gill Sans MT" pitchFamily="34" charset="0"/>
              </a:rPr>
              <a:t>to be promoted to 11</a:t>
            </a:r>
            <a:r>
              <a:rPr lang="en-US" sz="4200" baseline="30000" dirty="0" smtClean="0">
                <a:latin typeface="Gill Sans MT" pitchFamily="34" charset="0"/>
              </a:rPr>
              <a:t>th</a:t>
            </a:r>
            <a:r>
              <a:rPr lang="en-US" sz="4200" dirty="0" smtClean="0">
                <a:latin typeface="Gill Sans MT" pitchFamily="34" charset="0"/>
              </a:rPr>
              <a:t> grade</a:t>
            </a:r>
          </a:p>
          <a:p>
            <a:pPr marL="118872" indent="0">
              <a:buNone/>
            </a:pPr>
            <a:endParaRPr lang="en-US" sz="4200" dirty="0" smtClean="0">
              <a:latin typeface="Gill Sans MT" pitchFamily="34" charset="0"/>
            </a:endParaRPr>
          </a:p>
          <a:p>
            <a:r>
              <a:rPr lang="en-US" sz="4200" b="1" dirty="0" smtClean="0">
                <a:latin typeface="Gill Sans MT" pitchFamily="34" charset="0"/>
              </a:rPr>
              <a:t>110 credits </a:t>
            </a:r>
            <a:r>
              <a:rPr lang="en-US" sz="4200" dirty="0" smtClean="0">
                <a:latin typeface="Gill Sans MT" pitchFamily="34" charset="0"/>
              </a:rPr>
              <a:t>be promoted to 12 grade</a:t>
            </a:r>
          </a:p>
          <a:p>
            <a:pPr marL="118872" indent="0">
              <a:buNone/>
            </a:pPr>
            <a:endParaRPr lang="en-US" sz="4200" dirty="0" smtClean="0">
              <a:latin typeface="Gill Sans MT" pitchFamily="34" charset="0"/>
            </a:endParaRPr>
          </a:p>
          <a:p>
            <a:pPr marL="118872" indent="0" algn="ctr">
              <a:buNone/>
            </a:pPr>
            <a:endParaRPr lang="en-US" sz="4200" b="1" i="1" dirty="0" smtClean="0">
              <a:latin typeface="Gill Sans MT" pitchFamily="34" charset="0"/>
            </a:endParaRPr>
          </a:p>
          <a:p>
            <a:pPr marL="118872" indent="0" algn="ctr">
              <a:buNone/>
            </a:pPr>
            <a:r>
              <a:rPr lang="en-US" sz="4000" b="1" i="1" dirty="0" smtClean="0"/>
              <a:t>Grading: Highest possible grade 100 </a:t>
            </a:r>
          </a:p>
          <a:p>
            <a:pPr marL="118872" indent="0" algn="ctr">
              <a:buNone/>
            </a:pPr>
            <a:r>
              <a:rPr lang="en-US" sz="4000" b="1" i="1" dirty="0"/>
              <a:t> </a:t>
            </a:r>
            <a:r>
              <a:rPr lang="en-US" sz="4000" b="1" i="1" dirty="0" smtClean="0"/>
              <a:t> Below 60 - Failing</a:t>
            </a:r>
          </a:p>
          <a:p>
            <a:pPr marL="118872" indent="0">
              <a:buNone/>
            </a:pPr>
            <a:endParaRPr lang="en-US" sz="4000" dirty="0" smtClean="0"/>
          </a:p>
          <a:p>
            <a:pPr marL="11887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82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Transcript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930409"/>
          </a:xfrm>
        </p:spPr>
        <p:txBody>
          <a:bodyPr>
            <a:normAutofit lnSpcReduction="10000"/>
          </a:bodyPr>
          <a:lstStyle/>
          <a:p>
            <a:pPr lvl="1">
              <a:lnSpc>
                <a:spcPct val="2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dirty="0">
                <a:latin typeface="Gill Sans MT" pitchFamily="34" charset="0"/>
              </a:rPr>
              <a:t>A record of High School courses taken and credits </a:t>
            </a:r>
            <a:r>
              <a:rPr lang="en-GB" sz="3000" dirty="0" smtClean="0">
                <a:latin typeface="Gill Sans MT" pitchFamily="34" charset="0"/>
              </a:rPr>
              <a:t>awarded</a:t>
            </a:r>
          </a:p>
          <a:p>
            <a:pPr lvl="1">
              <a:lnSpc>
                <a:spcPct val="2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dirty="0" smtClean="0">
                <a:latin typeface="Gill Sans MT" pitchFamily="34" charset="0"/>
              </a:rPr>
              <a:t>GPA (grade point average)</a:t>
            </a:r>
          </a:p>
          <a:p>
            <a:pPr lvl="1">
              <a:lnSpc>
                <a:spcPct val="2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dirty="0" smtClean="0">
                <a:latin typeface="Gill Sans MT" pitchFamily="34" charset="0"/>
              </a:rPr>
              <a:t>Class Rank</a:t>
            </a:r>
          </a:p>
          <a:p>
            <a:pPr lvl="1">
              <a:lnSpc>
                <a:spcPct val="200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000" dirty="0" smtClean="0">
                <a:latin typeface="Gill Sans MT" pitchFamily="34" charset="0"/>
              </a:rPr>
              <a:t>Course grades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>
              <a:latin typeface="Gill Sans MT" pitchFamily="34" charset="0"/>
            </a:endParaRPr>
          </a:p>
          <a:p>
            <a:pPr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5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698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8200"/>
            <a:ext cx="9144000" cy="76962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Levels &amp;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118872" indent="0" algn="ctr">
              <a:lnSpc>
                <a:spcPct val="200000"/>
              </a:lnSpc>
              <a:buNone/>
            </a:pPr>
            <a:r>
              <a:rPr lang="en-US" b="1" dirty="0">
                <a:latin typeface="Gill Sans MT" pitchFamily="34" charset="0"/>
              </a:rPr>
              <a:t>4</a:t>
            </a:r>
            <a:r>
              <a:rPr lang="en-US" b="1" dirty="0" smtClean="0">
                <a:latin typeface="Gill Sans MT" pitchFamily="34" charset="0"/>
              </a:rPr>
              <a:t> levels: </a:t>
            </a:r>
          </a:p>
          <a:p>
            <a:pPr>
              <a:lnSpc>
                <a:spcPct val="110000"/>
              </a:lnSpc>
            </a:pPr>
            <a:r>
              <a:rPr lang="en-US" sz="2600" u="sng" dirty="0" smtClean="0">
                <a:latin typeface="Gill Sans MT" pitchFamily="34" charset="0"/>
              </a:rPr>
              <a:t>Level 1</a:t>
            </a:r>
            <a:r>
              <a:rPr lang="en-US" sz="2600" dirty="0" smtClean="0">
                <a:latin typeface="Gill Sans MT" pitchFamily="34" charset="0"/>
              </a:rPr>
              <a:t>: ADVANCED PLACEMENT COURSES – Carry the greatest weight when determining GPA and with college admissions-potential to earn college credit</a:t>
            </a:r>
          </a:p>
          <a:p>
            <a:pPr>
              <a:lnSpc>
                <a:spcPct val="110000"/>
              </a:lnSpc>
              <a:buNone/>
            </a:pPr>
            <a:endParaRPr lang="en-US" sz="2600" dirty="0" smtClean="0">
              <a:latin typeface="Gill Sans MT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u="sng" dirty="0" smtClean="0">
                <a:latin typeface="Gill Sans MT" pitchFamily="34" charset="0"/>
              </a:rPr>
              <a:t>Level 2</a:t>
            </a:r>
            <a:r>
              <a:rPr lang="en-US" sz="2600" dirty="0" smtClean="0">
                <a:latin typeface="Gill Sans MT" pitchFamily="34" charset="0"/>
              </a:rPr>
              <a:t>: HONORS COURSES &amp; Foreign Languages– Next greatest weight-more academically intense than level 3- </a:t>
            </a:r>
          </a:p>
          <a:p>
            <a:pPr>
              <a:lnSpc>
                <a:spcPct val="110000"/>
              </a:lnSpc>
              <a:buNone/>
            </a:pPr>
            <a:endParaRPr lang="en-US" sz="2600" dirty="0" smtClean="0">
              <a:latin typeface="Gill Sans MT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u="sng" dirty="0" smtClean="0">
                <a:latin typeface="Gill Sans MT" pitchFamily="34" charset="0"/>
              </a:rPr>
              <a:t>Level 3</a:t>
            </a:r>
            <a:r>
              <a:rPr lang="en-US" sz="2600" dirty="0" smtClean="0">
                <a:latin typeface="Gill Sans MT" pitchFamily="34" charset="0"/>
              </a:rPr>
              <a:t> – Regular academic courses</a:t>
            </a:r>
          </a:p>
          <a:p>
            <a:pPr>
              <a:lnSpc>
                <a:spcPct val="110000"/>
              </a:lnSpc>
              <a:buNone/>
            </a:pPr>
            <a:endParaRPr lang="en-US" sz="2600" dirty="0" smtClean="0">
              <a:latin typeface="Gill Sans MT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600" u="sng" dirty="0" smtClean="0">
                <a:latin typeface="Gill Sans MT" pitchFamily="34" charset="0"/>
              </a:rPr>
              <a:t>Level 0</a:t>
            </a:r>
            <a:r>
              <a:rPr lang="en-US" sz="2600" dirty="0" smtClean="0">
                <a:latin typeface="Gill Sans MT" pitchFamily="34" charset="0"/>
              </a:rPr>
              <a:t> – Internships, GAP, School to Work (un-weighted classes that are not included in GPA)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Grade Point Average  (GPA)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400" dirty="0" smtClean="0">
                <a:latin typeface="Gill Sans MT" pitchFamily="34" charset="0"/>
              </a:rPr>
              <a:t>Colleges look at freshman grades.</a:t>
            </a:r>
          </a:p>
          <a:p>
            <a:pPr>
              <a:buNone/>
            </a:pPr>
            <a:endParaRPr lang="en-US" sz="3400" dirty="0" smtClean="0">
              <a:latin typeface="Gill Sans MT" pitchFamily="34" charset="0"/>
            </a:endParaRPr>
          </a:p>
          <a:p>
            <a:r>
              <a:rPr lang="en-US" sz="3400" dirty="0" smtClean="0">
                <a:latin typeface="Gill Sans MT" pitchFamily="34" charset="0"/>
              </a:rPr>
              <a:t>GPA plays a significant part in class ranking which is started in 9th grade. </a:t>
            </a:r>
          </a:p>
          <a:p>
            <a:pPr>
              <a:buNone/>
            </a:pPr>
            <a:endParaRPr lang="en-US" sz="3400" dirty="0" smtClean="0">
              <a:latin typeface="Gill Sans MT" pitchFamily="34" charset="0"/>
            </a:endParaRPr>
          </a:p>
          <a:p>
            <a:r>
              <a:rPr lang="en-US" sz="3400" dirty="0" smtClean="0">
                <a:latin typeface="Gill Sans MT" pitchFamily="34" charset="0"/>
              </a:rPr>
              <a:t>Weighted grades impact class rankings.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890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501</TotalTime>
  <Words>847</Words>
  <Application>Microsoft Office PowerPoint</Application>
  <PresentationFormat>On-screen Show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TFHS Class of 2018  9th Grade Seminar October 2014 </vt:lpstr>
      <vt:lpstr>TFHS Graduation requirements</vt:lpstr>
      <vt:lpstr>TFHS Promotion requirements</vt:lpstr>
      <vt:lpstr>Transcript</vt:lpstr>
      <vt:lpstr>PowerPoint Presentation</vt:lpstr>
      <vt:lpstr>PowerPoint Presentation</vt:lpstr>
      <vt:lpstr>PowerPoint Presentation</vt:lpstr>
      <vt:lpstr>Curriculum Levels &amp; Grading</vt:lpstr>
      <vt:lpstr>Grade Point Average  (GPA)</vt:lpstr>
      <vt:lpstr>Things to consider when planning your future …</vt:lpstr>
      <vt:lpstr> Creating A “4- Year Plan”</vt:lpstr>
      <vt:lpstr>PowerPoint Presentation</vt:lpstr>
      <vt:lpstr>9th Grade Matters</vt:lpstr>
      <vt:lpstr>Get Help when you need it…</vt:lpstr>
      <vt:lpstr>How to be Successful…</vt:lpstr>
      <vt:lpstr>PowerPoint Presentation</vt:lpstr>
    </vt:vector>
  </TitlesOfParts>
  <Company>GMRSD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requirements</dc:title>
  <dc:creator>emily.krems</dc:creator>
  <cp:lastModifiedBy>Staff</cp:lastModifiedBy>
  <cp:revision>21</cp:revision>
  <dcterms:created xsi:type="dcterms:W3CDTF">2012-03-27T15:58:41Z</dcterms:created>
  <dcterms:modified xsi:type="dcterms:W3CDTF">2014-10-21T18:24:24Z</dcterms:modified>
</cp:coreProperties>
</file>